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824" r:id="rId3"/>
    <p:sldId id="800" r:id="rId4"/>
    <p:sldId id="804" r:id="rId5"/>
    <p:sldId id="797" r:id="rId6"/>
    <p:sldId id="789" r:id="rId7"/>
    <p:sldId id="758" r:id="rId8"/>
    <p:sldId id="786" r:id="rId9"/>
    <p:sldId id="817" r:id="rId10"/>
    <p:sldId id="818" r:id="rId11"/>
    <p:sldId id="821" r:id="rId12"/>
    <p:sldId id="819" r:id="rId13"/>
    <p:sldId id="822" r:id="rId14"/>
    <p:sldId id="820" r:id="rId15"/>
    <p:sldId id="823" r:id="rId16"/>
    <p:sldId id="825" r:id="rId17"/>
    <p:sldId id="826" r:id="rId18"/>
    <p:sldId id="828" r:id="rId19"/>
    <p:sldId id="832" r:id="rId20"/>
    <p:sldId id="831" r:id="rId21"/>
    <p:sldId id="838" r:id="rId22"/>
    <p:sldId id="833" r:id="rId23"/>
    <p:sldId id="837" r:id="rId24"/>
    <p:sldId id="834" r:id="rId25"/>
  </p:sldIdLst>
  <p:sldSz cx="9144000" cy="6858000" type="screen4x3"/>
  <p:notesSz cx="6815138" cy="9942513"/>
  <p:defaultTextStyle>
    <a:defPPr>
      <a:defRPr lang="sl-SI"/>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8E"/>
    <a:srgbClr val="483018"/>
    <a:srgbClr val="573A1D"/>
    <a:srgbClr val="6E4924"/>
    <a:srgbClr val="996633"/>
    <a:srgbClr val="CCFF99"/>
    <a:srgbClr val="FFCC66"/>
    <a:srgbClr val="E2E2F6"/>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DA37D80-6434-44D0-A028-1B22A696006F}" styleName="Svetel slog 3 – poudarek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Srednji slog 4 – poudarek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rednji slog 2 – poudarek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rednji slog 2 – poudarek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Svetel slog 2 – poudarek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Svetel slog 2 – poudarek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Svetel slog 2 – poudarek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etel slog 2 – poudarek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9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0D83E0-3FCD-4297-B89E-97722BF93477}"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sl-SI"/>
        </a:p>
      </dgm:t>
    </dgm:pt>
    <dgm:pt modelId="{3AFD94E7-BA6F-41F3-B62D-42E7EF938A4A}">
      <dgm:prSet phldrT="[besedilo]" custT="1"/>
      <dgm:spPr>
        <a:solidFill>
          <a:schemeClr val="accent6"/>
        </a:solidFill>
      </dgm:spPr>
      <dgm:t>
        <a:bodyPr/>
        <a:lstStyle/>
        <a:p>
          <a:r>
            <a:rPr lang="sl-SI" sz="3200" b="1" dirty="0" smtClean="0">
              <a:solidFill>
                <a:schemeClr val="bg1"/>
              </a:solidFill>
              <a:latin typeface="Arial Rounded MT Bold" pitchFamily="34" charset="0"/>
            </a:rPr>
            <a:t>Razvijanje strokovne </a:t>
          </a:r>
          <a:r>
            <a:rPr lang="sl-SI" sz="3200" b="1" dirty="0" smtClean="0">
              <a:solidFill>
                <a:srgbClr val="FFFF00"/>
              </a:solidFill>
              <a:latin typeface="Arial Rounded MT Bold" pitchFamily="34" charset="0"/>
            </a:rPr>
            <a:t>pismenosti</a:t>
          </a:r>
          <a:endParaRPr lang="sl-SI" sz="3200" b="1" dirty="0">
            <a:solidFill>
              <a:srgbClr val="FFFF00"/>
            </a:solidFill>
            <a:latin typeface="Arial Rounded MT Bold" pitchFamily="34" charset="0"/>
          </a:endParaRPr>
        </a:p>
      </dgm:t>
    </dgm:pt>
    <dgm:pt modelId="{C505C94B-422A-4C22-B103-C31DFBBAAADC}" type="parTrans" cxnId="{0950C847-CAE6-49F7-AB31-1621D75DF876}">
      <dgm:prSet/>
      <dgm:spPr/>
      <dgm:t>
        <a:bodyPr/>
        <a:lstStyle/>
        <a:p>
          <a:endParaRPr lang="sl-SI"/>
        </a:p>
      </dgm:t>
    </dgm:pt>
    <dgm:pt modelId="{40152CCF-43DE-4B14-92A6-9683682F5B62}" type="sibTrans" cxnId="{0950C847-CAE6-49F7-AB31-1621D75DF876}">
      <dgm:prSet/>
      <dgm:spPr/>
      <dgm:t>
        <a:bodyPr/>
        <a:lstStyle/>
        <a:p>
          <a:endParaRPr lang="sl-SI"/>
        </a:p>
      </dgm:t>
    </dgm:pt>
    <dgm:pt modelId="{9B47FE00-A4A0-457F-9B34-484113F778F5}">
      <dgm:prSet phldrT="[besedilo]" custT="1"/>
      <dgm:spPr>
        <a:solidFill>
          <a:srgbClr val="C00000"/>
        </a:solidFill>
      </dgm:spPr>
      <dgm:t>
        <a:bodyPr/>
        <a:lstStyle/>
        <a:p>
          <a:r>
            <a:rPr lang="sl-SI" sz="3200" b="1" dirty="0" smtClean="0">
              <a:solidFill>
                <a:srgbClr val="FFFF00"/>
              </a:solidFill>
              <a:latin typeface="Arial Rounded MT Bold" pitchFamily="34" charset="0"/>
            </a:rPr>
            <a:t>(Kros-) </a:t>
          </a:r>
          <a:r>
            <a:rPr lang="sl-SI" sz="3200" b="1" dirty="0" err="1" smtClean="0">
              <a:solidFill>
                <a:srgbClr val="FFFF00"/>
              </a:solidFill>
              <a:latin typeface="Arial Rounded MT Bold" pitchFamily="34" charset="0"/>
            </a:rPr>
            <a:t>kurikularni</a:t>
          </a:r>
          <a:r>
            <a:rPr lang="sl-SI" sz="3200" b="1" dirty="0" smtClean="0">
              <a:solidFill>
                <a:srgbClr val="FFFF00"/>
              </a:solidFill>
              <a:latin typeface="Arial Rounded MT Bold" pitchFamily="34" charset="0"/>
            </a:rPr>
            <a:t> </a:t>
          </a:r>
          <a:r>
            <a:rPr lang="sl-SI" sz="3200" b="1" dirty="0" smtClean="0">
              <a:solidFill>
                <a:schemeClr val="bg1"/>
              </a:solidFill>
              <a:latin typeface="Arial Rounded MT Bold" pitchFamily="34" charset="0"/>
            </a:rPr>
            <a:t>cilj(i)</a:t>
          </a:r>
          <a:endParaRPr lang="sl-SI" sz="3200" b="1" dirty="0">
            <a:solidFill>
              <a:schemeClr val="bg1"/>
            </a:solidFill>
            <a:latin typeface="Arial Rounded MT Bold" pitchFamily="34" charset="0"/>
          </a:endParaRPr>
        </a:p>
      </dgm:t>
    </dgm:pt>
    <dgm:pt modelId="{B78455A6-9B6B-45D6-9BD2-C57130F74A0F}" type="parTrans" cxnId="{AFC37569-C0C1-4376-8A1A-92C92A1363A9}">
      <dgm:prSet/>
      <dgm:spPr/>
      <dgm:t>
        <a:bodyPr/>
        <a:lstStyle/>
        <a:p>
          <a:endParaRPr lang="sl-SI"/>
        </a:p>
      </dgm:t>
    </dgm:pt>
    <dgm:pt modelId="{65BB9CD3-5364-473A-9C7F-09A604C4CABD}" type="sibTrans" cxnId="{AFC37569-C0C1-4376-8A1A-92C92A1363A9}">
      <dgm:prSet/>
      <dgm:spPr/>
      <dgm:t>
        <a:bodyPr/>
        <a:lstStyle/>
        <a:p>
          <a:endParaRPr lang="sl-SI"/>
        </a:p>
      </dgm:t>
    </dgm:pt>
    <dgm:pt modelId="{0DE3519D-7A92-4BC4-A5BA-C5694D5D074F}" type="pres">
      <dgm:prSet presAssocID="{8B0D83E0-3FCD-4297-B89E-97722BF93477}" presName="diagram" presStyleCnt="0">
        <dgm:presLayoutVars>
          <dgm:dir/>
          <dgm:resizeHandles val="exact"/>
        </dgm:presLayoutVars>
      </dgm:prSet>
      <dgm:spPr/>
      <dgm:t>
        <a:bodyPr/>
        <a:lstStyle/>
        <a:p>
          <a:endParaRPr lang="sl-SI"/>
        </a:p>
      </dgm:t>
    </dgm:pt>
    <dgm:pt modelId="{6A111AF5-9DCB-45B9-9695-5F8E4720AA3E}" type="pres">
      <dgm:prSet presAssocID="{3AFD94E7-BA6F-41F3-B62D-42E7EF938A4A}" presName="arrow" presStyleLbl="node1" presStyleIdx="0" presStyleCnt="2" custScaleY="100250">
        <dgm:presLayoutVars>
          <dgm:bulletEnabled val="1"/>
        </dgm:presLayoutVars>
      </dgm:prSet>
      <dgm:spPr/>
      <dgm:t>
        <a:bodyPr/>
        <a:lstStyle/>
        <a:p>
          <a:endParaRPr lang="sl-SI"/>
        </a:p>
      </dgm:t>
    </dgm:pt>
    <dgm:pt modelId="{67B95EE4-9E57-482F-9A47-6F250FE513AA}" type="pres">
      <dgm:prSet presAssocID="{9B47FE00-A4A0-457F-9B34-484113F778F5}" presName="arrow" presStyleLbl="node1" presStyleIdx="1" presStyleCnt="2" custScaleX="104334" custScaleY="100346" custRadScaleRad="100761" custRadScaleInc="974">
        <dgm:presLayoutVars>
          <dgm:bulletEnabled val="1"/>
        </dgm:presLayoutVars>
      </dgm:prSet>
      <dgm:spPr/>
      <dgm:t>
        <a:bodyPr/>
        <a:lstStyle/>
        <a:p>
          <a:endParaRPr lang="sl-SI"/>
        </a:p>
      </dgm:t>
    </dgm:pt>
  </dgm:ptLst>
  <dgm:cxnLst>
    <dgm:cxn modelId="{B5496DE2-01CD-4FE9-95CC-5A5D93CE627D}" type="presOf" srcId="{9B47FE00-A4A0-457F-9B34-484113F778F5}" destId="{67B95EE4-9E57-482F-9A47-6F250FE513AA}" srcOrd="0" destOrd="0" presId="urn:microsoft.com/office/officeart/2005/8/layout/arrow5"/>
    <dgm:cxn modelId="{D8C048F2-B5FA-4624-A474-D3F8822F2169}" type="presOf" srcId="{3AFD94E7-BA6F-41F3-B62D-42E7EF938A4A}" destId="{6A111AF5-9DCB-45B9-9695-5F8E4720AA3E}" srcOrd="0" destOrd="0" presId="urn:microsoft.com/office/officeart/2005/8/layout/arrow5"/>
    <dgm:cxn modelId="{0950C847-CAE6-49F7-AB31-1621D75DF876}" srcId="{8B0D83E0-3FCD-4297-B89E-97722BF93477}" destId="{3AFD94E7-BA6F-41F3-B62D-42E7EF938A4A}" srcOrd="0" destOrd="0" parTransId="{C505C94B-422A-4C22-B103-C31DFBBAAADC}" sibTransId="{40152CCF-43DE-4B14-92A6-9683682F5B62}"/>
    <dgm:cxn modelId="{9676AAE9-659A-4057-B2D5-B83CCD28A11D}" type="presOf" srcId="{8B0D83E0-3FCD-4297-B89E-97722BF93477}" destId="{0DE3519D-7A92-4BC4-A5BA-C5694D5D074F}" srcOrd="0" destOrd="0" presId="urn:microsoft.com/office/officeart/2005/8/layout/arrow5"/>
    <dgm:cxn modelId="{AFC37569-C0C1-4376-8A1A-92C92A1363A9}" srcId="{8B0D83E0-3FCD-4297-B89E-97722BF93477}" destId="{9B47FE00-A4A0-457F-9B34-484113F778F5}" srcOrd="1" destOrd="0" parTransId="{B78455A6-9B6B-45D6-9BD2-C57130F74A0F}" sibTransId="{65BB9CD3-5364-473A-9C7F-09A604C4CABD}"/>
    <dgm:cxn modelId="{4428EC9A-D69A-4117-B9B4-4710DF9620C5}" type="presParOf" srcId="{0DE3519D-7A92-4BC4-A5BA-C5694D5D074F}" destId="{6A111AF5-9DCB-45B9-9695-5F8E4720AA3E}" srcOrd="0" destOrd="0" presId="urn:microsoft.com/office/officeart/2005/8/layout/arrow5"/>
    <dgm:cxn modelId="{2E7752E6-7C18-4E77-86DC-BF33782FCB72}" type="presParOf" srcId="{0DE3519D-7A92-4BC4-A5BA-C5694D5D074F}" destId="{67B95EE4-9E57-482F-9A47-6F250FE513AA}"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111AF5-9DCB-45B9-9695-5F8E4720AA3E}">
      <dsp:nvSpPr>
        <dsp:cNvPr id="0" name=""/>
        <dsp:cNvSpPr/>
      </dsp:nvSpPr>
      <dsp:spPr>
        <a:xfrm rot="16200000">
          <a:off x="-34581" y="1587"/>
          <a:ext cx="3303653" cy="3311912"/>
        </a:xfrm>
        <a:prstGeom prst="downArrow">
          <a:avLst>
            <a:gd name="adj1" fmla="val 50000"/>
            <a:gd name="adj2" fmla="val 35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sl-SI" sz="3200" b="1" kern="1200" dirty="0" smtClean="0">
              <a:solidFill>
                <a:schemeClr val="bg1"/>
              </a:solidFill>
              <a:latin typeface="Arial Rounded MT Bold" pitchFamily="34" charset="0"/>
            </a:rPr>
            <a:t>Razvijanje strokovne </a:t>
          </a:r>
          <a:r>
            <a:rPr lang="sl-SI" sz="3200" b="1" kern="1200" dirty="0" smtClean="0">
              <a:solidFill>
                <a:srgbClr val="FFFF00"/>
              </a:solidFill>
              <a:latin typeface="Arial Rounded MT Bold" pitchFamily="34" charset="0"/>
            </a:rPr>
            <a:t>pismenosti</a:t>
          </a:r>
          <a:endParaRPr lang="sl-SI" sz="3200" b="1" kern="1200" dirty="0">
            <a:solidFill>
              <a:srgbClr val="FFFF00"/>
            </a:solidFill>
            <a:latin typeface="Arial Rounded MT Bold" pitchFamily="34" charset="0"/>
          </a:endParaRPr>
        </a:p>
      </dsp:txBody>
      <dsp:txXfrm rot="5400000">
        <a:off x="-38710" y="831629"/>
        <a:ext cx="2733773" cy="1651827"/>
      </dsp:txXfrm>
    </dsp:sp>
    <dsp:sp modelId="{67B95EE4-9E57-482F-9A47-6F250FE513AA}">
      <dsp:nvSpPr>
        <dsp:cNvPr id="0" name=""/>
        <dsp:cNvSpPr/>
      </dsp:nvSpPr>
      <dsp:spPr>
        <a:xfrm rot="5400000">
          <a:off x="4979450" y="2"/>
          <a:ext cx="3446833" cy="3315083"/>
        </a:xfrm>
        <a:prstGeom prst="downArrow">
          <a:avLst>
            <a:gd name="adj1" fmla="val 50000"/>
            <a:gd name="adj2" fmla="val 35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sl-SI" sz="3200" b="1" kern="1200" dirty="0" smtClean="0">
              <a:solidFill>
                <a:srgbClr val="FFFF00"/>
              </a:solidFill>
              <a:latin typeface="Arial Rounded MT Bold" pitchFamily="34" charset="0"/>
            </a:rPr>
            <a:t>(Kros-) </a:t>
          </a:r>
          <a:r>
            <a:rPr lang="sl-SI" sz="3200" b="1" kern="1200" dirty="0" err="1" smtClean="0">
              <a:solidFill>
                <a:srgbClr val="FFFF00"/>
              </a:solidFill>
              <a:latin typeface="Arial Rounded MT Bold" pitchFamily="34" charset="0"/>
            </a:rPr>
            <a:t>kurikularni</a:t>
          </a:r>
          <a:r>
            <a:rPr lang="sl-SI" sz="3200" b="1" kern="1200" dirty="0" smtClean="0">
              <a:solidFill>
                <a:srgbClr val="FFFF00"/>
              </a:solidFill>
              <a:latin typeface="Arial Rounded MT Bold" pitchFamily="34" charset="0"/>
            </a:rPr>
            <a:t> </a:t>
          </a:r>
          <a:r>
            <a:rPr lang="sl-SI" sz="3200" b="1" kern="1200" dirty="0" smtClean="0">
              <a:solidFill>
                <a:schemeClr val="bg1"/>
              </a:solidFill>
              <a:latin typeface="Arial Rounded MT Bold" pitchFamily="34" charset="0"/>
            </a:rPr>
            <a:t>cilj(i)</a:t>
          </a:r>
          <a:endParaRPr lang="sl-SI" sz="3200" b="1" kern="1200" dirty="0">
            <a:solidFill>
              <a:schemeClr val="bg1"/>
            </a:solidFill>
            <a:latin typeface="Arial Rounded MT Bold" pitchFamily="34" charset="0"/>
          </a:endParaRPr>
        </a:p>
      </dsp:txBody>
      <dsp:txXfrm rot="-5400000">
        <a:off x="5625465" y="795835"/>
        <a:ext cx="2734943" cy="1723417"/>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53969" cy="497683"/>
          </a:xfrm>
          <a:prstGeom prst="rect">
            <a:avLst/>
          </a:prstGeom>
        </p:spPr>
        <p:txBody>
          <a:bodyPr vert="horz" lIns="91605" tIns="45802" rIns="91605" bIns="45802" rtlCol="0"/>
          <a:lstStyle>
            <a:lvl1pPr algn="l">
              <a:defRPr sz="1200">
                <a:latin typeface="Arial" charset="0"/>
                <a:cs typeface="+mn-cs"/>
              </a:defRPr>
            </a:lvl1pPr>
          </a:lstStyle>
          <a:p>
            <a:pPr>
              <a:defRPr/>
            </a:pPr>
            <a:endParaRPr lang="sl-SI"/>
          </a:p>
        </p:txBody>
      </p:sp>
      <p:sp>
        <p:nvSpPr>
          <p:cNvPr id="3" name="Ograda datuma 2"/>
          <p:cNvSpPr>
            <a:spLocks noGrp="1"/>
          </p:cNvSpPr>
          <p:nvPr>
            <p:ph type="dt" sz="quarter" idx="1"/>
          </p:nvPr>
        </p:nvSpPr>
        <p:spPr>
          <a:xfrm>
            <a:off x="3859578" y="0"/>
            <a:ext cx="2953969" cy="497683"/>
          </a:xfrm>
          <a:prstGeom prst="rect">
            <a:avLst/>
          </a:prstGeom>
        </p:spPr>
        <p:txBody>
          <a:bodyPr vert="horz" lIns="91605" tIns="45802" rIns="91605" bIns="45802" rtlCol="0"/>
          <a:lstStyle>
            <a:lvl1pPr algn="r">
              <a:defRPr sz="1200">
                <a:latin typeface="Arial" charset="0"/>
                <a:cs typeface="+mn-cs"/>
              </a:defRPr>
            </a:lvl1pPr>
          </a:lstStyle>
          <a:p>
            <a:pPr>
              <a:defRPr/>
            </a:pPr>
            <a:fld id="{6A8575BF-FEB9-44DB-872C-4733892707A2}" type="datetimeFigureOut">
              <a:rPr lang="sl-SI"/>
              <a:pPr>
                <a:defRPr/>
              </a:pPr>
              <a:t>17.10.2011</a:t>
            </a:fld>
            <a:endParaRPr lang="sl-SI"/>
          </a:p>
        </p:txBody>
      </p:sp>
      <p:sp>
        <p:nvSpPr>
          <p:cNvPr id="4" name="Ograda noge 3"/>
          <p:cNvSpPr>
            <a:spLocks noGrp="1"/>
          </p:cNvSpPr>
          <p:nvPr>
            <p:ph type="ftr" sz="quarter" idx="2"/>
          </p:nvPr>
        </p:nvSpPr>
        <p:spPr>
          <a:xfrm>
            <a:off x="0" y="9443241"/>
            <a:ext cx="2953969" cy="497682"/>
          </a:xfrm>
          <a:prstGeom prst="rect">
            <a:avLst/>
          </a:prstGeom>
        </p:spPr>
        <p:txBody>
          <a:bodyPr vert="horz" lIns="91605" tIns="45802" rIns="91605" bIns="45802" rtlCol="0" anchor="b"/>
          <a:lstStyle>
            <a:lvl1pPr algn="l">
              <a:defRPr sz="1200">
                <a:latin typeface="Arial" charset="0"/>
                <a:cs typeface="+mn-cs"/>
              </a:defRPr>
            </a:lvl1pPr>
          </a:lstStyle>
          <a:p>
            <a:pPr>
              <a:defRPr/>
            </a:pPr>
            <a:endParaRPr lang="sl-SI"/>
          </a:p>
        </p:txBody>
      </p:sp>
      <p:sp>
        <p:nvSpPr>
          <p:cNvPr id="5" name="Ograda številke diapozitiva 4"/>
          <p:cNvSpPr>
            <a:spLocks noGrp="1"/>
          </p:cNvSpPr>
          <p:nvPr>
            <p:ph type="sldNum" sz="quarter" idx="3"/>
          </p:nvPr>
        </p:nvSpPr>
        <p:spPr>
          <a:xfrm>
            <a:off x="3859578" y="9443241"/>
            <a:ext cx="2953969" cy="497682"/>
          </a:xfrm>
          <a:prstGeom prst="rect">
            <a:avLst/>
          </a:prstGeom>
        </p:spPr>
        <p:txBody>
          <a:bodyPr vert="horz" lIns="91605" tIns="45802" rIns="91605" bIns="45802" rtlCol="0" anchor="b"/>
          <a:lstStyle>
            <a:lvl1pPr algn="r">
              <a:defRPr sz="1200">
                <a:latin typeface="Arial" charset="0"/>
                <a:cs typeface="+mn-cs"/>
              </a:defRPr>
            </a:lvl1pPr>
          </a:lstStyle>
          <a:p>
            <a:pPr>
              <a:defRPr/>
            </a:pPr>
            <a:fld id="{4D8DACC7-6BB4-446C-8376-84887FBC4E59}" type="slidenum">
              <a:rPr lang="sl-SI"/>
              <a:pPr>
                <a:defRPr/>
              </a:pPr>
              <a:t>‹#›</a:t>
            </a:fld>
            <a:endParaRPr lang="sl-SI"/>
          </a:p>
        </p:txBody>
      </p:sp>
    </p:spTree>
    <p:extLst>
      <p:ext uri="{BB962C8B-B14F-4D97-AF65-F5344CB8AC3E}">
        <p14:creationId xmlns:p14="http://schemas.microsoft.com/office/powerpoint/2010/main" val="2761455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53969" cy="497683"/>
          </a:xfrm>
          <a:prstGeom prst="rect">
            <a:avLst/>
          </a:prstGeom>
          <a:noFill/>
          <a:ln w="9525">
            <a:noFill/>
            <a:miter lim="800000"/>
            <a:headEnd/>
            <a:tailEnd/>
          </a:ln>
          <a:effectLst/>
        </p:spPr>
        <p:txBody>
          <a:bodyPr vert="horz" wrap="square" lIns="91605" tIns="45802" rIns="91605" bIns="45802" numCol="1" anchor="t" anchorCtr="0" compatLnSpc="1">
            <a:prstTxWarp prst="textNoShape">
              <a:avLst/>
            </a:prstTxWarp>
          </a:bodyPr>
          <a:lstStyle>
            <a:lvl1pPr>
              <a:defRPr sz="1200">
                <a:latin typeface="Arial" charset="0"/>
                <a:cs typeface="+mn-cs"/>
              </a:defRPr>
            </a:lvl1pPr>
          </a:lstStyle>
          <a:p>
            <a:pPr>
              <a:defRPr/>
            </a:pPr>
            <a:endParaRPr lang="sl-SI"/>
          </a:p>
        </p:txBody>
      </p:sp>
      <p:sp>
        <p:nvSpPr>
          <p:cNvPr id="4099" name="Rectangle 3"/>
          <p:cNvSpPr>
            <a:spLocks noGrp="1" noChangeArrowheads="1"/>
          </p:cNvSpPr>
          <p:nvPr>
            <p:ph type="dt" idx="1"/>
          </p:nvPr>
        </p:nvSpPr>
        <p:spPr bwMode="auto">
          <a:xfrm>
            <a:off x="3859578" y="0"/>
            <a:ext cx="2953969" cy="497683"/>
          </a:xfrm>
          <a:prstGeom prst="rect">
            <a:avLst/>
          </a:prstGeom>
          <a:noFill/>
          <a:ln w="9525">
            <a:noFill/>
            <a:miter lim="800000"/>
            <a:headEnd/>
            <a:tailEnd/>
          </a:ln>
          <a:effectLst/>
        </p:spPr>
        <p:txBody>
          <a:bodyPr vert="horz" wrap="square" lIns="91605" tIns="45802" rIns="91605" bIns="45802" numCol="1" anchor="t" anchorCtr="0" compatLnSpc="1">
            <a:prstTxWarp prst="textNoShape">
              <a:avLst/>
            </a:prstTxWarp>
          </a:bodyPr>
          <a:lstStyle>
            <a:lvl1pPr algn="r">
              <a:defRPr sz="1200">
                <a:latin typeface="Arial" charset="0"/>
                <a:cs typeface="+mn-cs"/>
              </a:defRPr>
            </a:lvl1pPr>
          </a:lstStyle>
          <a:p>
            <a:pPr>
              <a:defRPr/>
            </a:pPr>
            <a:endParaRPr lang="sl-SI"/>
          </a:p>
        </p:txBody>
      </p:sp>
      <p:sp>
        <p:nvSpPr>
          <p:cNvPr id="41988" name="Rectangle 4"/>
          <p:cNvSpPr>
            <a:spLocks noGrp="1" noRot="1" noChangeAspect="1" noChangeArrowheads="1" noTextEdit="1"/>
          </p:cNvSpPr>
          <p:nvPr>
            <p:ph type="sldImg" idx="2"/>
          </p:nvPr>
        </p:nvSpPr>
        <p:spPr bwMode="auto">
          <a:xfrm>
            <a:off x="920750" y="746125"/>
            <a:ext cx="4973638"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1196" y="4722416"/>
            <a:ext cx="5452747" cy="4474369"/>
          </a:xfrm>
          <a:prstGeom prst="rect">
            <a:avLst/>
          </a:prstGeom>
          <a:noFill/>
          <a:ln w="9525">
            <a:noFill/>
            <a:miter lim="800000"/>
            <a:headEnd/>
            <a:tailEnd/>
          </a:ln>
          <a:effectLst/>
        </p:spPr>
        <p:txBody>
          <a:bodyPr vert="horz" wrap="square" lIns="91605" tIns="45802" rIns="91605" bIns="45802" numCol="1" anchor="t" anchorCtr="0" compatLnSpc="1">
            <a:prstTxWarp prst="textNoShape">
              <a:avLst/>
            </a:prstTxWarp>
          </a:bodyPr>
          <a:lstStyle/>
          <a:p>
            <a:pPr lvl="0"/>
            <a:r>
              <a:rPr lang="sl-SI" noProof="0" smtClean="0"/>
              <a:t>Click to edit Master text styles</a:t>
            </a:r>
          </a:p>
          <a:p>
            <a:pPr lvl="1"/>
            <a:r>
              <a:rPr lang="sl-SI" noProof="0" smtClean="0"/>
              <a:t>Second level</a:t>
            </a:r>
          </a:p>
          <a:p>
            <a:pPr lvl="2"/>
            <a:r>
              <a:rPr lang="sl-SI" noProof="0" smtClean="0"/>
              <a:t>Third level</a:t>
            </a:r>
          </a:p>
          <a:p>
            <a:pPr lvl="3"/>
            <a:r>
              <a:rPr lang="sl-SI" noProof="0" smtClean="0"/>
              <a:t>Fourth level</a:t>
            </a:r>
          </a:p>
          <a:p>
            <a:pPr lvl="4"/>
            <a:r>
              <a:rPr lang="sl-SI" noProof="0" smtClean="0"/>
              <a:t>Fifth level</a:t>
            </a:r>
          </a:p>
        </p:txBody>
      </p:sp>
      <p:sp>
        <p:nvSpPr>
          <p:cNvPr id="4102" name="Rectangle 6"/>
          <p:cNvSpPr>
            <a:spLocks noGrp="1" noChangeArrowheads="1"/>
          </p:cNvSpPr>
          <p:nvPr>
            <p:ph type="ftr" sz="quarter" idx="4"/>
          </p:nvPr>
        </p:nvSpPr>
        <p:spPr bwMode="auto">
          <a:xfrm>
            <a:off x="0" y="9443241"/>
            <a:ext cx="2953969" cy="497682"/>
          </a:xfrm>
          <a:prstGeom prst="rect">
            <a:avLst/>
          </a:prstGeom>
          <a:noFill/>
          <a:ln w="9525">
            <a:noFill/>
            <a:miter lim="800000"/>
            <a:headEnd/>
            <a:tailEnd/>
          </a:ln>
          <a:effectLst/>
        </p:spPr>
        <p:txBody>
          <a:bodyPr vert="horz" wrap="square" lIns="91605" tIns="45802" rIns="91605" bIns="45802" numCol="1" anchor="b" anchorCtr="0" compatLnSpc="1">
            <a:prstTxWarp prst="textNoShape">
              <a:avLst/>
            </a:prstTxWarp>
          </a:bodyPr>
          <a:lstStyle>
            <a:lvl1pPr>
              <a:defRPr sz="1200">
                <a:latin typeface="Arial" charset="0"/>
                <a:cs typeface="+mn-cs"/>
              </a:defRPr>
            </a:lvl1pPr>
          </a:lstStyle>
          <a:p>
            <a:pPr>
              <a:defRPr/>
            </a:pPr>
            <a:endParaRPr lang="sl-SI"/>
          </a:p>
        </p:txBody>
      </p:sp>
      <p:sp>
        <p:nvSpPr>
          <p:cNvPr id="4103" name="Rectangle 7"/>
          <p:cNvSpPr>
            <a:spLocks noGrp="1" noChangeArrowheads="1"/>
          </p:cNvSpPr>
          <p:nvPr>
            <p:ph type="sldNum" sz="quarter" idx="5"/>
          </p:nvPr>
        </p:nvSpPr>
        <p:spPr bwMode="auto">
          <a:xfrm>
            <a:off x="3859578" y="9443241"/>
            <a:ext cx="2953969" cy="497682"/>
          </a:xfrm>
          <a:prstGeom prst="rect">
            <a:avLst/>
          </a:prstGeom>
          <a:noFill/>
          <a:ln w="9525">
            <a:noFill/>
            <a:miter lim="800000"/>
            <a:headEnd/>
            <a:tailEnd/>
          </a:ln>
          <a:effectLst/>
        </p:spPr>
        <p:txBody>
          <a:bodyPr vert="horz" wrap="square" lIns="91605" tIns="45802" rIns="91605" bIns="45802" numCol="1" anchor="b" anchorCtr="0" compatLnSpc="1">
            <a:prstTxWarp prst="textNoShape">
              <a:avLst/>
            </a:prstTxWarp>
          </a:bodyPr>
          <a:lstStyle>
            <a:lvl1pPr algn="r">
              <a:defRPr sz="1200">
                <a:latin typeface="Arial" charset="0"/>
                <a:cs typeface="+mn-cs"/>
              </a:defRPr>
            </a:lvl1pPr>
          </a:lstStyle>
          <a:p>
            <a:pPr>
              <a:defRPr/>
            </a:pPr>
            <a:fld id="{E3E6A9C2-0D95-4B0D-88C9-AE173AE653D6}" type="slidenum">
              <a:rPr lang="sl-SI"/>
              <a:pPr>
                <a:defRPr/>
              </a:pPr>
              <a:t>‹#›</a:t>
            </a:fld>
            <a:endParaRPr lang="sl-SI"/>
          </a:p>
        </p:txBody>
      </p:sp>
    </p:spTree>
    <p:extLst>
      <p:ext uri="{BB962C8B-B14F-4D97-AF65-F5344CB8AC3E}">
        <p14:creationId xmlns:p14="http://schemas.microsoft.com/office/powerpoint/2010/main" val="30348811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79388" y="1412875"/>
            <a:ext cx="7772400" cy="792163"/>
          </a:xfrm>
        </p:spPr>
        <p:txBody>
          <a:bodyPr/>
          <a:lstStyle>
            <a:lvl1pPr>
              <a:defRPr/>
            </a:lvl1pPr>
          </a:lstStyle>
          <a:p>
            <a:r>
              <a:rPr lang="sl-SI" smtClean="0"/>
              <a:t>Uredite slog naslova matrice</a:t>
            </a:r>
            <a:endParaRPr lang="sl-SI"/>
          </a:p>
        </p:txBody>
      </p:sp>
      <p:sp>
        <p:nvSpPr>
          <p:cNvPr id="8195" name="Rectangle 3"/>
          <p:cNvSpPr>
            <a:spLocks noGrp="1" noChangeArrowheads="1"/>
          </p:cNvSpPr>
          <p:nvPr>
            <p:ph type="subTitle" idx="1"/>
          </p:nvPr>
        </p:nvSpPr>
        <p:spPr>
          <a:xfrm>
            <a:off x="1979613" y="4652963"/>
            <a:ext cx="6400800" cy="914400"/>
          </a:xfrm>
        </p:spPr>
        <p:txBody>
          <a:bodyPr/>
          <a:lstStyle>
            <a:lvl1pPr marL="0" indent="0" algn="ctr">
              <a:buFontTx/>
              <a:buNone/>
              <a:defRPr/>
            </a:lvl1pPr>
          </a:lstStyle>
          <a:p>
            <a:r>
              <a:rPr lang="sl-SI" smtClean="0"/>
              <a:t>Uredite slog podnaslova matrice</a:t>
            </a:r>
            <a:endParaRPr lang="sl-SI"/>
          </a:p>
        </p:txBody>
      </p:sp>
    </p:spTree>
    <p:extLst>
      <p:ext uri="{BB962C8B-B14F-4D97-AF65-F5344CB8AC3E}">
        <p14:creationId xmlns:p14="http://schemas.microsoft.com/office/powerpoint/2010/main" val="389756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237441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459412"/>
          </a:xfrm>
        </p:spPr>
        <p:txBody>
          <a:bodyPr vert="eaVert"/>
          <a:lstStyle/>
          <a:p>
            <a:r>
              <a:rPr lang="sl-SI" smtClean="0"/>
              <a:t>Uredite slog naslova matrice</a:t>
            </a:r>
            <a:endParaRPr lang="sl-SI"/>
          </a:p>
        </p:txBody>
      </p:sp>
      <p:sp>
        <p:nvSpPr>
          <p:cNvPr id="3" name="Ograda navpičnega besedila 2"/>
          <p:cNvSpPr>
            <a:spLocks noGrp="1"/>
          </p:cNvSpPr>
          <p:nvPr>
            <p:ph type="body" orient="vert" idx="1"/>
          </p:nvPr>
        </p:nvSpPr>
        <p:spPr>
          <a:xfrm>
            <a:off x="457200" y="274638"/>
            <a:ext cx="6019800" cy="5459412"/>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3249387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4147166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Uredite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l-SI" smtClean="0"/>
              <a:t>Uredite sloge besedila matrice</a:t>
            </a:r>
          </a:p>
        </p:txBody>
      </p:sp>
    </p:spTree>
    <p:extLst>
      <p:ext uri="{BB962C8B-B14F-4D97-AF65-F5344CB8AC3E}">
        <p14:creationId xmlns:p14="http://schemas.microsoft.com/office/powerpoint/2010/main" val="1182877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sz="half" idx="1"/>
          </p:nvPr>
        </p:nvSpPr>
        <p:spPr>
          <a:xfrm>
            <a:off x="457200" y="1600200"/>
            <a:ext cx="40386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438031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Uredite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3433044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Tree>
    <p:extLst>
      <p:ext uri="{BB962C8B-B14F-4D97-AF65-F5344CB8AC3E}">
        <p14:creationId xmlns:p14="http://schemas.microsoft.com/office/powerpoint/2010/main" val="23199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967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Uredite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Tree>
    <p:extLst>
      <p:ext uri="{BB962C8B-B14F-4D97-AF65-F5344CB8AC3E}">
        <p14:creationId xmlns:p14="http://schemas.microsoft.com/office/powerpoint/2010/main" val="508241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Uredite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smtClean="0"/>
              <a:t>Kliknite ikono, če želite dodati sliko</a:t>
            </a:r>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Tree>
    <p:extLst>
      <p:ext uri="{BB962C8B-B14F-4D97-AF65-F5344CB8AC3E}">
        <p14:creationId xmlns:p14="http://schemas.microsoft.com/office/powerpoint/2010/main" val="3361917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smtClean="0"/>
              <a:t>Kliknite, če želite urediti slog naslova matrice</a:t>
            </a:r>
          </a:p>
        </p:txBody>
      </p:sp>
      <p:sp>
        <p:nvSpPr>
          <p:cNvPr id="1027" name="Rectangle 3"/>
          <p:cNvSpPr>
            <a:spLocks noGrp="1" noChangeArrowheads="1"/>
          </p:cNvSpPr>
          <p:nvPr>
            <p:ph type="body" idx="1"/>
          </p:nvPr>
        </p:nvSpPr>
        <p:spPr bwMode="auto">
          <a:xfrm>
            <a:off x="457200" y="1600200"/>
            <a:ext cx="8229600"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p>
        </p:txBody>
      </p:sp>
      <p:pic>
        <p:nvPicPr>
          <p:cNvPr id="1028" name="Picture 31" descr="spodnji_ro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949950"/>
            <a:ext cx="91440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58" r:id="rId1"/>
    <p:sldLayoutId id="2147484248" r:id="rId2"/>
    <p:sldLayoutId id="2147484249" r:id="rId3"/>
    <p:sldLayoutId id="2147484250" r:id="rId4"/>
    <p:sldLayoutId id="2147484251" r:id="rId5"/>
    <p:sldLayoutId id="2147484252" r:id="rId6"/>
    <p:sldLayoutId id="2147484253" r:id="rId7"/>
    <p:sldLayoutId id="2147484254" r:id="rId8"/>
    <p:sldLayoutId id="2147484255" r:id="rId9"/>
    <p:sldLayoutId id="2147484256" r:id="rId10"/>
    <p:sldLayoutId id="2147484257" r:id="rId11"/>
  </p:sldLayoutIdLst>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tja.pavlic@zrss.si" TargetMode="Externa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tantasqua.org/superintendent/Profdevelopment/etfrayermodel.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coe.int/t/dg4/linguistic/Schoollang_en.asp" TargetMode="External"/><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9.jpe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1556792"/>
            <a:ext cx="9144000" cy="576064"/>
          </a:xfrm>
        </p:spPr>
        <p:txBody>
          <a:bodyPr/>
          <a:lstStyle/>
          <a:p>
            <a:pPr algn="ctr" eaLnBrk="1" hangingPunct="1"/>
            <a:r>
              <a:rPr lang="sl-SI" sz="2400" dirty="0" smtClean="0">
                <a:solidFill>
                  <a:schemeClr val="bg1"/>
                </a:solidFill>
                <a:latin typeface="Arial Rounded MT Bold" pitchFamily="34" charset="0"/>
              </a:rPr>
              <a:t/>
            </a:r>
            <a:br>
              <a:rPr lang="sl-SI" sz="2400" dirty="0" smtClean="0">
                <a:solidFill>
                  <a:schemeClr val="bg1"/>
                </a:solidFill>
                <a:latin typeface="Arial Rounded MT Bold" pitchFamily="34" charset="0"/>
              </a:rPr>
            </a:br>
            <a:r>
              <a:rPr lang="sl-SI" sz="2000" dirty="0" smtClean="0">
                <a:solidFill>
                  <a:schemeClr val="bg1"/>
                </a:solidFill>
                <a:latin typeface="Arial Rounded MT Bold" pitchFamily="34" charset="0"/>
              </a:rPr>
              <a:t>Projekt POSODOBITEV KURIKULARNEGA PROCESA </a:t>
            </a:r>
            <a:br>
              <a:rPr lang="sl-SI" sz="2000" dirty="0" smtClean="0">
                <a:solidFill>
                  <a:schemeClr val="bg1"/>
                </a:solidFill>
                <a:latin typeface="Arial Rounded MT Bold" pitchFamily="34" charset="0"/>
              </a:rPr>
            </a:br>
            <a:r>
              <a:rPr lang="sl-SI" sz="2000" dirty="0" smtClean="0">
                <a:solidFill>
                  <a:schemeClr val="bg1"/>
                </a:solidFill>
                <a:latin typeface="Arial Rounded MT Bold" pitchFamily="34" charset="0"/>
              </a:rPr>
              <a:t>NA OSNOVNIH ŠOLAH IN GIMNAZIJAH</a:t>
            </a:r>
            <a:r>
              <a:rPr lang="sl-SI" sz="2400" dirty="0" smtClean="0">
                <a:solidFill>
                  <a:schemeClr val="bg1"/>
                </a:solidFill>
                <a:latin typeface="Arial Rounded MT Bold" pitchFamily="34" charset="0"/>
              </a:rPr>
              <a:t/>
            </a:r>
            <a:br>
              <a:rPr lang="sl-SI" sz="2400" dirty="0" smtClean="0">
                <a:solidFill>
                  <a:schemeClr val="bg1"/>
                </a:solidFill>
                <a:latin typeface="Arial Rounded MT Bold" pitchFamily="34" charset="0"/>
              </a:rPr>
            </a:br>
            <a:endParaRPr lang="sl-SI" sz="2400" dirty="0" smtClean="0">
              <a:solidFill>
                <a:schemeClr val="bg1"/>
              </a:solidFill>
            </a:endParaRPr>
          </a:p>
        </p:txBody>
      </p:sp>
      <p:sp>
        <p:nvSpPr>
          <p:cNvPr id="3075" name="Rectangle 3"/>
          <p:cNvSpPr>
            <a:spLocks noGrp="1" noChangeArrowheads="1"/>
          </p:cNvSpPr>
          <p:nvPr>
            <p:ph type="subTitle" idx="1"/>
          </p:nvPr>
        </p:nvSpPr>
        <p:spPr>
          <a:xfrm>
            <a:off x="-53181" y="4653136"/>
            <a:ext cx="9144000" cy="1152128"/>
          </a:xfrm>
        </p:spPr>
        <p:txBody>
          <a:bodyPr/>
          <a:lstStyle/>
          <a:p>
            <a:pPr eaLnBrk="1" hangingPunct="1"/>
            <a:r>
              <a:rPr lang="sl-SI" sz="2000" b="1" dirty="0" smtClean="0">
                <a:solidFill>
                  <a:schemeClr val="bg1"/>
                </a:solidFill>
                <a:latin typeface="Arial Rounded MT Bold" pitchFamily="34" charset="0"/>
              </a:rPr>
              <a:t>Šolski projektni timi za </a:t>
            </a:r>
            <a:r>
              <a:rPr lang="sl-SI" sz="2000" b="1" dirty="0" err="1" smtClean="0">
                <a:solidFill>
                  <a:schemeClr val="bg1"/>
                </a:solidFill>
                <a:latin typeface="Arial Rounded MT Bold" pitchFamily="34" charset="0"/>
              </a:rPr>
              <a:t>kurikularne</a:t>
            </a:r>
            <a:r>
              <a:rPr lang="sl-SI" sz="2000" b="1" dirty="0" smtClean="0">
                <a:solidFill>
                  <a:schemeClr val="bg1"/>
                </a:solidFill>
                <a:latin typeface="Arial Rounded MT Bold" pitchFamily="34" charset="0"/>
              </a:rPr>
              <a:t> povezave in timsko poučevanje</a:t>
            </a:r>
          </a:p>
          <a:p>
            <a:r>
              <a:rPr lang="sl-SI" sz="2000" b="1" dirty="0" smtClean="0">
                <a:solidFill>
                  <a:schemeClr val="bg1"/>
                </a:solidFill>
                <a:latin typeface="Arial Rounded MT Bold" pitchFamily="34" charset="0"/>
              </a:rPr>
              <a:t>Katja Pavlič Škerjanc, </a:t>
            </a:r>
            <a:r>
              <a:rPr lang="sl-SI" sz="2000" b="1" dirty="0" err="1" smtClean="0">
                <a:solidFill>
                  <a:schemeClr val="bg1"/>
                </a:solidFill>
                <a:latin typeface="Arial Rounded MT Bold" pitchFamily="34" charset="0"/>
                <a:hlinkClick r:id="rId3"/>
              </a:rPr>
              <a:t>katja.pavlic@zrss.si</a:t>
            </a:r>
            <a:r>
              <a:rPr lang="sl-SI" sz="2000" b="1" dirty="0" smtClean="0">
                <a:solidFill>
                  <a:schemeClr val="bg1"/>
                </a:solidFill>
                <a:latin typeface="Arial Rounded MT Bold" pitchFamily="34" charset="0"/>
              </a:rPr>
              <a:t> </a:t>
            </a:r>
          </a:p>
          <a:p>
            <a:r>
              <a:rPr lang="sl-SI" sz="2000" b="1" dirty="0" smtClean="0">
                <a:solidFill>
                  <a:schemeClr val="bg1"/>
                </a:solidFill>
                <a:latin typeface="Arial Rounded MT Bold" pitchFamily="34" charset="0"/>
              </a:rPr>
              <a:t>Ljubljana</a:t>
            </a:r>
            <a:r>
              <a:rPr lang="sl-SI" sz="2000" b="1" dirty="0">
                <a:solidFill>
                  <a:schemeClr val="bg1"/>
                </a:solidFill>
                <a:latin typeface="Arial Rounded MT Bold" pitchFamily="34" charset="0"/>
              </a:rPr>
              <a:t>, </a:t>
            </a:r>
            <a:r>
              <a:rPr lang="sl-SI" sz="2000" b="1" dirty="0" smtClean="0">
                <a:solidFill>
                  <a:schemeClr val="bg1"/>
                </a:solidFill>
                <a:latin typeface="Arial Rounded MT Bold" pitchFamily="34" charset="0"/>
              </a:rPr>
              <a:t>5. in 12. 10 . 2011</a:t>
            </a:r>
          </a:p>
          <a:p>
            <a:pPr eaLnBrk="1" hangingPunct="1"/>
            <a:endParaRPr lang="sl-SI" sz="2000" b="1" dirty="0" smtClean="0">
              <a:solidFill>
                <a:schemeClr val="bg1"/>
              </a:solidFill>
              <a:latin typeface="Arial Rounded MT Bold" pitchFamily="34" charset="0"/>
            </a:endParaRPr>
          </a:p>
          <a:p>
            <a:pPr eaLnBrk="1" hangingPunct="1"/>
            <a:endParaRPr lang="sl-SI" sz="1800" b="1" dirty="0" smtClean="0">
              <a:solidFill>
                <a:schemeClr val="bg1"/>
              </a:solidFill>
              <a:latin typeface="Arial Rounded MT Bold" pitchFamily="34" charset="0"/>
            </a:endParaRPr>
          </a:p>
          <a:p>
            <a:pPr eaLnBrk="1" hangingPunct="1"/>
            <a:endParaRPr lang="sl-SI" sz="1800" b="1" dirty="0" smtClean="0">
              <a:solidFill>
                <a:schemeClr val="bg1"/>
              </a:solidFill>
              <a:latin typeface="Arial Rounded MT Bold" pitchFamily="34" charset="0"/>
            </a:endParaRPr>
          </a:p>
          <a:p>
            <a:pPr eaLnBrk="1" hangingPunct="1"/>
            <a:endParaRPr lang="sl-SI" sz="1400" dirty="0" smtClean="0">
              <a:solidFill>
                <a:schemeClr val="bg1"/>
              </a:solidFill>
            </a:endParaRPr>
          </a:p>
        </p:txBody>
      </p:sp>
      <p:sp>
        <p:nvSpPr>
          <p:cNvPr id="3076" name="Text Box 13"/>
          <p:cNvSpPr txBox="1">
            <a:spLocks noChangeArrowheads="1"/>
          </p:cNvSpPr>
          <p:nvPr/>
        </p:nvSpPr>
        <p:spPr bwMode="auto">
          <a:xfrm>
            <a:off x="0" y="6165850"/>
            <a:ext cx="90376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sl-SI" sz="1000" b="1">
                <a:solidFill>
                  <a:schemeClr val="bg1"/>
                </a:solidFill>
              </a:rPr>
              <a:t>Operacijo delno financira Evropska unija iz Evropskega socialnega sklada ter Ministrstvo za šolstvo in šport. Operacija se izvaja v okviru Operativnega programa razvoja človeških virov v obdobju 2007-2013, razvojne prioritete: Razvoj človeških virov in vseživljenjsko učenje; prednostne usmeritve: Izboljšanje kakovosti in učinkovitosti sistemov izobraževanja in usposabljanja.</a:t>
            </a:r>
          </a:p>
        </p:txBody>
      </p:sp>
      <p:sp>
        <p:nvSpPr>
          <p:cNvPr id="3077" name="Pravokotnik 8"/>
          <p:cNvSpPr>
            <a:spLocks noChangeArrowheads="1"/>
          </p:cNvSpPr>
          <p:nvPr/>
        </p:nvSpPr>
        <p:spPr bwMode="auto">
          <a:xfrm>
            <a:off x="0" y="2705725"/>
            <a:ext cx="91440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sl-SI" sz="4400" b="1" dirty="0" smtClean="0">
                <a:solidFill>
                  <a:schemeClr val="bg1"/>
                </a:solidFill>
                <a:latin typeface="Arial Rounded MT Bold" pitchFamily="34" charset="0"/>
              </a:rPr>
              <a:t>Strokovni jezik  kot</a:t>
            </a:r>
          </a:p>
          <a:p>
            <a:pPr algn="ctr"/>
            <a:r>
              <a:rPr lang="sl-SI" sz="4400" b="1" dirty="0" smtClean="0">
                <a:solidFill>
                  <a:schemeClr val="bg1"/>
                </a:solidFill>
                <a:latin typeface="Arial Rounded MT Bold" pitchFamily="34" charset="0"/>
              </a:rPr>
              <a:t>interdisciplinarni izziv</a:t>
            </a:r>
            <a:endParaRPr lang="sl-SI" sz="4000" b="1" dirty="0">
              <a:solidFill>
                <a:schemeClr val="bg1"/>
              </a:solidFill>
              <a:latin typeface="Arial Rounded MT Bold" pitchFamily="34" charset="0"/>
            </a:endParaRPr>
          </a:p>
        </p:txBody>
      </p:sp>
      <p:graphicFrame>
        <p:nvGraphicFramePr>
          <p:cNvPr id="2" name="Tabela 1"/>
          <p:cNvGraphicFramePr>
            <a:graphicFrameLocks noGrp="1"/>
          </p:cNvGraphicFramePr>
          <p:nvPr>
            <p:extLst>
              <p:ext uri="{D42A27DB-BD31-4B8C-83A1-F6EECF244321}">
                <p14:modId xmlns:p14="http://schemas.microsoft.com/office/powerpoint/2010/main" val="3944154255"/>
              </p:ext>
            </p:extLst>
          </p:nvPr>
        </p:nvGraphicFramePr>
        <p:xfrm>
          <a:off x="0" y="260650"/>
          <a:ext cx="9144000" cy="984207"/>
        </p:xfrm>
        <a:graphic>
          <a:graphicData uri="http://schemas.openxmlformats.org/drawingml/2006/table">
            <a:tbl>
              <a:tblPr firstRow="1" bandRow="1">
                <a:tableStyleId>{5C22544A-7EE6-4342-B048-85BDC9FD1C3A}</a:tableStyleId>
              </a:tblPr>
              <a:tblGrid>
                <a:gridCol w="9144000"/>
              </a:tblGrid>
              <a:tr h="984207">
                <a:tc>
                  <a:txBody>
                    <a:bodyPr/>
                    <a:lstStyle/>
                    <a:p>
                      <a:endParaRPr lang="sl-SI" sz="1800" dirty="0"/>
                    </a:p>
                  </a:txBody>
                  <a:tcPr marT="45715" marB="45715">
                    <a:solidFill>
                      <a:schemeClr val="bg1"/>
                    </a:solidFill>
                  </a:tcPr>
                </a:tc>
              </a:tr>
            </a:tbl>
          </a:graphicData>
        </a:graphic>
      </p:graphicFrame>
      <p:pic>
        <p:nvPicPr>
          <p:cNvPr id="3084" name="Picture 15" descr="http://sites.google.com/site/scpetprojektegradiva/_/rsrc/1227218497223/Home/desno%20zrs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297119"/>
            <a:ext cx="719138" cy="94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9" descr="C:\Users\KPavlic\Documents\TUJI UČITELJI_ESS 10-12\OUTJ_LOGISTIKA\OUTJ_Predloge ZŠ\Novi logo MŠŠ_2011.jpg"/>
          <p:cNvPicPr>
            <a:picLocks noChangeAspect="1" noChangeArrowheads="1"/>
          </p:cNvPicPr>
          <p:nvPr/>
        </p:nvPicPr>
        <p:blipFill>
          <a:blip r:embed="rId5">
            <a:extLst>
              <a:ext uri="{28A0092B-C50C-407E-A947-70E740481C1C}">
                <a14:useLocalDpi xmlns:a14="http://schemas.microsoft.com/office/drawing/2010/main" val="0"/>
              </a:ext>
            </a:extLst>
          </a:blip>
          <a:srcRect r="39520" b="64590"/>
          <a:stretch>
            <a:fillRect/>
          </a:stretch>
        </p:blipFill>
        <p:spPr bwMode="auto">
          <a:xfrm>
            <a:off x="1959579" y="465040"/>
            <a:ext cx="311785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1" descr="http://www.svlr.gov.si/fileadmin/svlsrp.gov.si/pageuploads/KOHEZIJA/Tehnicna_pomoc/LOGOTIP-ESS-SLO.jpg"/>
          <p:cNvPicPr>
            <a:picLocks noChangeAspect="1" noChangeArrowheads="1"/>
          </p:cNvPicPr>
          <p:nvPr/>
        </p:nvPicPr>
        <p:blipFill>
          <a:blip r:embed="rId6">
            <a:extLst>
              <a:ext uri="{28A0092B-C50C-407E-A947-70E740481C1C}">
                <a14:useLocalDpi xmlns:a14="http://schemas.microsoft.com/office/drawing/2010/main" val="0"/>
              </a:ext>
            </a:extLst>
          </a:blip>
          <a:srcRect r="8543" b="12682"/>
          <a:stretch>
            <a:fillRect/>
          </a:stretch>
        </p:blipFill>
        <p:spPr bwMode="auto">
          <a:xfrm>
            <a:off x="5669400" y="325340"/>
            <a:ext cx="3254375" cy="862012"/>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14313"/>
            <a:ext cx="8229600" cy="1071562"/>
          </a:xfrm>
          <a:solidFill>
            <a:schemeClr val="accent6"/>
          </a:solidFill>
        </p:spPr>
        <p:txBody>
          <a:bodyPr/>
          <a:lstStyle/>
          <a:p>
            <a:pPr algn="ctr">
              <a:defRPr/>
            </a:pPr>
            <a:r>
              <a:rPr lang="sl-SI" dirty="0" smtClean="0">
                <a:solidFill>
                  <a:schemeClr val="bg1"/>
                </a:solidFill>
                <a:latin typeface="Arial Rounded MT Bold" pitchFamily="34" charset="0"/>
              </a:rPr>
              <a:t>SPORAZUMEVANJE (v J1 in TJ)</a:t>
            </a:r>
            <a:br>
              <a:rPr lang="sl-SI" dirty="0" smtClean="0">
                <a:solidFill>
                  <a:schemeClr val="bg1"/>
                </a:solidFill>
                <a:latin typeface="Arial Rounded MT Bold" pitchFamily="34" charset="0"/>
              </a:rPr>
            </a:br>
            <a:r>
              <a:rPr lang="sl-SI" dirty="0" smtClean="0">
                <a:solidFill>
                  <a:schemeClr val="bg1"/>
                </a:solidFill>
                <a:latin typeface="Arial Rounded MT Bold" pitchFamily="34" charset="0"/>
              </a:rPr>
              <a:t> kot </a:t>
            </a:r>
            <a:r>
              <a:rPr lang="sl-SI" dirty="0" err="1" smtClean="0">
                <a:solidFill>
                  <a:schemeClr val="bg1"/>
                </a:solidFill>
                <a:latin typeface="Arial Rounded MT Bold" pitchFamily="34" charset="0"/>
              </a:rPr>
              <a:t>kroskurikularna</a:t>
            </a:r>
            <a:r>
              <a:rPr lang="sl-SI" dirty="0" smtClean="0">
                <a:solidFill>
                  <a:schemeClr val="bg1"/>
                </a:solidFill>
                <a:latin typeface="Arial Rounded MT Bold" pitchFamily="34" charset="0"/>
              </a:rPr>
              <a:t> kompetenca (</a:t>
            </a:r>
            <a:r>
              <a:rPr lang="sl-SI" dirty="0" smtClean="0">
                <a:solidFill>
                  <a:schemeClr val="bg1"/>
                </a:solidFill>
                <a:latin typeface="Blackadder ITC"/>
              </a:rPr>
              <a:t>~</a:t>
            </a:r>
            <a:r>
              <a:rPr lang="sl-SI" dirty="0" smtClean="0">
                <a:solidFill>
                  <a:schemeClr val="bg1"/>
                </a:solidFill>
                <a:latin typeface="Arial Rounded MT Bold" pitchFamily="34" charset="0"/>
              </a:rPr>
              <a:t>i</a:t>
            </a:r>
            <a:r>
              <a:rPr lang="sl-SI" dirty="0" smtClean="0">
                <a:solidFill>
                  <a:schemeClr val="bg1"/>
                </a:solidFill>
                <a:latin typeface="Blackadder ITC"/>
              </a:rPr>
              <a:t> </a:t>
            </a:r>
            <a:r>
              <a:rPr lang="sl-SI" dirty="0" smtClean="0">
                <a:solidFill>
                  <a:schemeClr val="bg1"/>
                </a:solidFill>
                <a:latin typeface="Arial Rounded MT Bold" pitchFamily="34" charset="0"/>
              </a:rPr>
              <a:t>cilj)</a:t>
            </a:r>
            <a:endParaRPr lang="sl-SI" dirty="0">
              <a:solidFill>
                <a:schemeClr val="bg1"/>
              </a:solidFill>
              <a:latin typeface="Arial Rounded MT Bold" pitchFamily="34" charset="0"/>
            </a:endParaRPr>
          </a:p>
        </p:txBody>
      </p:sp>
      <p:sp>
        <p:nvSpPr>
          <p:cNvPr id="5123" name="Ograda besedila 3"/>
          <p:cNvSpPr>
            <a:spLocks noGrp="1"/>
          </p:cNvSpPr>
          <p:nvPr>
            <p:ph type="body" idx="1"/>
          </p:nvPr>
        </p:nvSpPr>
        <p:spPr>
          <a:xfrm>
            <a:off x="468313" y="1609725"/>
            <a:ext cx="3671887" cy="928688"/>
          </a:xfrm>
          <a:solidFill>
            <a:schemeClr val="accent6">
              <a:lumMod val="20000"/>
              <a:lumOff val="80000"/>
            </a:schemeClr>
          </a:solidFill>
        </p:spPr>
        <p:txBody>
          <a:bodyPr/>
          <a:lstStyle/>
          <a:p>
            <a:pPr algn="ctr">
              <a:defRPr/>
            </a:pPr>
            <a:r>
              <a:rPr lang="sl-SI" sz="2800" dirty="0" smtClean="0">
                <a:solidFill>
                  <a:schemeClr val="accent6"/>
                </a:solidFill>
                <a:latin typeface="Arial Rounded MT Bold" pitchFamily="34" charset="0"/>
              </a:rPr>
              <a:t>JEZIKI</a:t>
            </a:r>
          </a:p>
          <a:p>
            <a:pPr algn="ctr">
              <a:spcBef>
                <a:spcPts val="0"/>
              </a:spcBef>
              <a:defRPr/>
            </a:pPr>
            <a:r>
              <a:rPr lang="sl-SI" sz="3200" dirty="0" smtClean="0">
                <a:solidFill>
                  <a:schemeClr val="accent6"/>
                </a:solidFill>
                <a:latin typeface="Arial Narrow" pitchFamily="34" charset="0"/>
              </a:rPr>
              <a:t>(materinščina in tuji)</a:t>
            </a:r>
            <a:endParaRPr lang="sl-SI" sz="3200" dirty="0" smtClean="0">
              <a:solidFill>
                <a:srgbClr val="C00000"/>
              </a:solidFill>
              <a:latin typeface="Arial Narrow" pitchFamily="34" charset="0"/>
            </a:endParaRPr>
          </a:p>
        </p:txBody>
      </p:sp>
      <p:sp>
        <p:nvSpPr>
          <p:cNvPr id="14340" name="Ograda vsebine 4"/>
          <p:cNvSpPr>
            <a:spLocks noGrp="1"/>
          </p:cNvSpPr>
          <p:nvPr>
            <p:ph sz="half" idx="2"/>
          </p:nvPr>
        </p:nvSpPr>
        <p:spPr>
          <a:xfrm>
            <a:off x="468313" y="3429000"/>
            <a:ext cx="3671887" cy="1584325"/>
          </a:xfrm>
          <a:solidFill>
            <a:schemeClr val="bg1"/>
          </a:solidFill>
          <a:ln w="38100">
            <a:solidFill>
              <a:srgbClr val="C00000"/>
            </a:solidFill>
            <a:miter lim="800000"/>
            <a:headEnd/>
            <a:tailEnd/>
          </a:ln>
        </p:spPr>
        <p:txBody>
          <a:bodyPr/>
          <a:lstStyle/>
          <a:p>
            <a:pPr marL="0" indent="0" algn="ctr">
              <a:buFontTx/>
              <a:buNone/>
            </a:pPr>
            <a:r>
              <a:rPr lang="sl-SI" b="1" smtClean="0">
                <a:solidFill>
                  <a:srgbClr val="C00000"/>
                </a:solidFill>
              </a:rPr>
              <a:t>V vsebino usmerjeno </a:t>
            </a:r>
            <a:r>
              <a:rPr lang="sl-SI" smtClean="0"/>
              <a:t>(</a:t>
            </a:r>
            <a:r>
              <a:rPr lang="sl-SI" smtClean="0">
                <a:solidFill>
                  <a:srgbClr val="C00000"/>
                </a:solidFill>
              </a:rPr>
              <a:t>na vsebino osredinjeno</a:t>
            </a:r>
            <a:r>
              <a:rPr lang="sl-SI" smtClean="0"/>
              <a:t>) učenje jezikov (J1 in TJ)</a:t>
            </a:r>
          </a:p>
        </p:txBody>
      </p:sp>
      <p:sp>
        <p:nvSpPr>
          <p:cNvPr id="10245" name="Ograda besedila 5"/>
          <p:cNvSpPr>
            <a:spLocks noGrp="1"/>
          </p:cNvSpPr>
          <p:nvPr>
            <p:ph type="body" sz="quarter" idx="3"/>
          </p:nvPr>
        </p:nvSpPr>
        <p:spPr>
          <a:xfrm>
            <a:off x="4714875" y="1609725"/>
            <a:ext cx="3970338" cy="928688"/>
          </a:xfrm>
          <a:solidFill>
            <a:schemeClr val="accent6">
              <a:lumMod val="20000"/>
              <a:lumOff val="80000"/>
            </a:schemeClr>
          </a:solidFill>
        </p:spPr>
        <p:txBody>
          <a:bodyPr/>
          <a:lstStyle/>
          <a:p>
            <a:pPr algn="ctr">
              <a:spcBef>
                <a:spcPts val="0"/>
              </a:spcBef>
              <a:defRPr/>
            </a:pPr>
            <a:r>
              <a:rPr lang="sl-SI" sz="2800" dirty="0" smtClean="0">
                <a:solidFill>
                  <a:schemeClr val="accent6"/>
                </a:solidFill>
                <a:latin typeface="Arial Rounded MT Bold" pitchFamily="34" charset="0"/>
              </a:rPr>
              <a:t>NEJEZIKOVNI </a:t>
            </a:r>
          </a:p>
          <a:p>
            <a:pPr algn="ctr">
              <a:spcBef>
                <a:spcPts val="0"/>
              </a:spcBef>
              <a:defRPr/>
            </a:pPr>
            <a:r>
              <a:rPr lang="sl-SI" sz="2800" dirty="0" smtClean="0">
                <a:solidFill>
                  <a:schemeClr val="accent6"/>
                </a:solidFill>
                <a:latin typeface="Arial Rounded MT Bold" pitchFamily="34" charset="0"/>
              </a:rPr>
              <a:t>predmeti</a:t>
            </a:r>
          </a:p>
        </p:txBody>
      </p:sp>
      <p:sp>
        <p:nvSpPr>
          <p:cNvPr id="10246" name="Ograda vsebine 6"/>
          <p:cNvSpPr>
            <a:spLocks noGrp="1"/>
          </p:cNvSpPr>
          <p:nvPr>
            <p:ph sz="quarter" idx="4"/>
          </p:nvPr>
        </p:nvSpPr>
        <p:spPr>
          <a:xfrm>
            <a:off x="4673600" y="3429000"/>
            <a:ext cx="3929063" cy="1512888"/>
          </a:xfrm>
          <a:ln w="38100">
            <a:solidFill>
              <a:schemeClr val="accent6"/>
            </a:solidFill>
          </a:ln>
        </p:spPr>
        <p:txBody>
          <a:bodyPr/>
          <a:lstStyle/>
          <a:p>
            <a:pPr marL="0" indent="0" algn="ctr">
              <a:buFontTx/>
              <a:buNone/>
              <a:defRPr/>
            </a:pPr>
            <a:r>
              <a:rPr lang="sl-SI" b="1" dirty="0" smtClean="0">
                <a:solidFill>
                  <a:srgbClr val="C00000"/>
                </a:solidFill>
              </a:rPr>
              <a:t>Jezikovno ozaveščeno </a:t>
            </a:r>
            <a:r>
              <a:rPr lang="sl-SI" dirty="0" smtClean="0"/>
              <a:t>učenje nejezikovnih oz. vsebinskih predmetov</a:t>
            </a:r>
          </a:p>
        </p:txBody>
      </p:sp>
      <p:sp>
        <p:nvSpPr>
          <p:cNvPr id="8" name="PoljeZBesedilom 7"/>
          <p:cNvSpPr txBox="1"/>
          <p:nvPr/>
        </p:nvSpPr>
        <p:spPr>
          <a:xfrm>
            <a:off x="376238" y="5805488"/>
            <a:ext cx="8391525" cy="830262"/>
          </a:xfrm>
          <a:prstGeom prst="rect">
            <a:avLst/>
          </a:prstGeom>
          <a:noFill/>
        </p:spPr>
        <p:txBody>
          <a:bodyPr>
            <a:spAutoFit/>
          </a:bodyPr>
          <a:lstStyle/>
          <a:p>
            <a:pPr>
              <a:defRPr/>
            </a:pPr>
            <a:r>
              <a:rPr lang="sl-SI" sz="2400" dirty="0">
                <a:sym typeface="Wingdings 3"/>
              </a:rPr>
              <a:t> </a:t>
            </a:r>
            <a:r>
              <a:rPr lang="sl-SI" sz="2400" dirty="0"/>
              <a:t> npr. </a:t>
            </a:r>
            <a:r>
              <a:rPr lang="sl-SI" sz="2400" b="1" dirty="0">
                <a:solidFill>
                  <a:schemeClr val="accent6"/>
                </a:solidFill>
              </a:rPr>
              <a:t>razvijanje strokovne pismenosti  v materinščini in tujih jezikih </a:t>
            </a:r>
            <a:r>
              <a:rPr lang="sl-SI" sz="2000" dirty="0"/>
              <a:t>(</a:t>
            </a:r>
            <a:r>
              <a:rPr lang="sl-SI" sz="2000" dirty="0">
                <a:sym typeface="Wingdings"/>
              </a:rPr>
              <a:t></a:t>
            </a:r>
            <a:r>
              <a:rPr lang="sl-SI" sz="2000" dirty="0"/>
              <a:t>več sodelovanja zunaj pouka kot pri pouku!)</a:t>
            </a:r>
          </a:p>
        </p:txBody>
      </p:sp>
      <p:sp>
        <p:nvSpPr>
          <p:cNvPr id="10" name="Navzdol ukrivljena puščica 9"/>
          <p:cNvSpPr/>
          <p:nvPr/>
        </p:nvSpPr>
        <p:spPr>
          <a:xfrm>
            <a:off x="3124200" y="2538413"/>
            <a:ext cx="3406775" cy="857250"/>
          </a:xfrm>
          <a:prstGeom prst="curved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l-SI">
              <a:solidFill>
                <a:schemeClr val="tx1"/>
              </a:solidFill>
            </a:endParaRPr>
          </a:p>
        </p:txBody>
      </p:sp>
      <p:sp>
        <p:nvSpPr>
          <p:cNvPr id="13" name="Levo ukrivljena puščica 12"/>
          <p:cNvSpPr/>
          <p:nvPr/>
        </p:nvSpPr>
        <p:spPr>
          <a:xfrm rot="5400000">
            <a:off x="4249738" y="3344863"/>
            <a:ext cx="928687" cy="3500437"/>
          </a:xfrm>
          <a:prstGeom prst="curvedLeftArrow">
            <a:avLst>
              <a:gd name="adj1" fmla="val 25000"/>
              <a:gd name="adj2" fmla="val 52402"/>
              <a:gd name="adj3" fmla="val 25000"/>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l-SI">
              <a:solidFill>
                <a:schemeClr val="tx1"/>
              </a:solidFill>
            </a:endParaRPr>
          </a:p>
        </p:txBody>
      </p:sp>
      <p:sp>
        <p:nvSpPr>
          <p:cNvPr id="3" name="Zaobljeni pravokotnik 2"/>
          <p:cNvSpPr/>
          <p:nvPr/>
        </p:nvSpPr>
        <p:spPr>
          <a:xfrm>
            <a:off x="6464300" y="4724400"/>
            <a:ext cx="1995488" cy="1081088"/>
          </a:xfrm>
          <a:prstGeom prst="roundRect">
            <a:avLst/>
          </a:prstGeom>
          <a:solidFill>
            <a:schemeClr val="accent6">
              <a:lumMod val="20000"/>
              <a:lumOff val="80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500"/>
              </a:lnSpc>
              <a:defRPr/>
            </a:pPr>
            <a:r>
              <a:rPr lang="sl-SI" sz="2400" b="1" dirty="0">
                <a:solidFill>
                  <a:srgbClr val="000099"/>
                </a:solidFill>
                <a:latin typeface="Arial Narrow" pitchFamily="34" charset="0"/>
              </a:rPr>
              <a:t>nezavedno </a:t>
            </a:r>
            <a:endParaRPr lang="sl-SI" sz="2400" b="1" dirty="0" smtClean="0">
              <a:solidFill>
                <a:srgbClr val="000099"/>
              </a:solidFill>
              <a:latin typeface="Arial Narrow" pitchFamily="34" charset="0"/>
            </a:endParaRPr>
          </a:p>
          <a:p>
            <a:pPr algn="ctr">
              <a:lnSpc>
                <a:spcPts val="2500"/>
              </a:lnSpc>
              <a:defRPr/>
            </a:pPr>
            <a:r>
              <a:rPr lang="sl-SI" sz="2400" i="1" dirty="0" err="1" smtClean="0">
                <a:solidFill>
                  <a:srgbClr val="000099"/>
                </a:solidFill>
                <a:latin typeface="Arial Narrow" pitchFamily="34" charset="0"/>
              </a:rPr>
              <a:t>vs</a:t>
            </a:r>
            <a:r>
              <a:rPr lang="sl-SI" sz="2400" dirty="0">
                <a:solidFill>
                  <a:srgbClr val="000099"/>
                </a:solidFill>
                <a:latin typeface="Arial Narrow" pitchFamily="34" charset="0"/>
              </a:rPr>
              <a:t>.</a:t>
            </a:r>
            <a:r>
              <a:rPr lang="sl-SI" sz="2400" b="1" dirty="0">
                <a:solidFill>
                  <a:srgbClr val="000099"/>
                </a:solidFill>
                <a:latin typeface="Arial Narrow" pitchFamily="34" charset="0"/>
              </a:rPr>
              <a:t> zavedno </a:t>
            </a:r>
            <a:r>
              <a:rPr lang="sl-SI" sz="2400" b="1" dirty="0" smtClean="0">
                <a:solidFill>
                  <a:srgbClr val="000099"/>
                </a:solidFill>
                <a:latin typeface="Arial Narrow" pitchFamily="34" charset="0"/>
              </a:rPr>
              <a:t>modeliranje?</a:t>
            </a:r>
            <a:endParaRPr lang="sl-SI" sz="2400" b="1" dirty="0">
              <a:solidFill>
                <a:srgbClr val="000099"/>
              </a:solidFill>
              <a:latin typeface="Arial Narrow" pitchFamily="34" charset="0"/>
            </a:endParaRPr>
          </a:p>
        </p:txBody>
      </p:sp>
    </p:spTree>
    <p:extLst>
      <p:ext uri="{BB962C8B-B14F-4D97-AF65-F5344CB8AC3E}">
        <p14:creationId xmlns:p14="http://schemas.microsoft.com/office/powerpoint/2010/main" val="1139299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slov 6"/>
          <p:cNvSpPr>
            <a:spLocks noGrp="1"/>
          </p:cNvSpPr>
          <p:nvPr>
            <p:ph type="title"/>
          </p:nvPr>
        </p:nvSpPr>
        <p:spPr>
          <a:xfrm>
            <a:off x="457200" y="274638"/>
            <a:ext cx="8229600" cy="778098"/>
          </a:xfrm>
          <a:solidFill>
            <a:srgbClr val="000099"/>
          </a:solidFill>
        </p:spPr>
        <p:txBody>
          <a:bodyPr/>
          <a:lstStyle/>
          <a:p>
            <a:pPr algn="ctr"/>
            <a:r>
              <a:rPr lang="sl-SI" dirty="0" smtClean="0">
                <a:solidFill>
                  <a:schemeClr val="bg1"/>
                </a:solidFill>
                <a:latin typeface="Arial Rounded MT Bold" pitchFamily="34" charset="0"/>
              </a:rPr>
              <a:t>JEZIK IN VEDE/DISCIPLINE/PREDMETI</a:t>
            </a:r>
          </a:p>
        </p:txBody>
      </p:sp>
      <p:sp>
        <p:nvSpPr>
          <p:cNvPr id="17411" name="Ograda vsebine 7"/>
          <p:cNvSpPr>
            <a:spLocks noGrp="1"/>
          </p:cNvSpPr>
          <p:nvPr>
            <p:ph sz="half" idx="1"/>
          </p:nvPr>
        </p:nvSpPr>
        <p:spPr>
          <a:xfrm>
            <a:off x="467544" y="1412776"/>
            <a:ext cx="3466728" cy="4133850"/>
          </a:xfrm>
        </p:spPr>
        <p:txBody>
          <a:bodyPr/>
          <a:lstStyle/>
          <a:p>
            <a:r>
              <a:rPr lang="sl-SI" sz="2800" dirty="0" smtClean="0"/>
              <a:t>Jezik kot sredstvo/orodje </a:t>
            </a:r>
            <a:r>
              <a:rPr lang="sl-SI" sz="2800" b="1" dirty="0" smtClean="0"/>
              <a:t>spoznavanja</a:t>
            </a:r>
            <a:r>
              <a:rPr lang="sl-SI" sz="2800" dirty="0" smtClean="0"/>
              <a:t> in sredstvo </a:t>
            </a:r>
            <a:r>
              <a:rPr lang="sl-SI" sz="2800" b="1" dirty="0" smtClean="0"/>
              <a:t>sporazumevanja</a:t>
            </a:r>
          </a:p>
          <a:p>
            <a:r>
              <a:rPr lang="sl-SI" sz="2800" dirty="0" smtClean="0"/>
              <a:t>Jezik kot sredstvo/orodje </a:t>
            </a:r>
            <a:r>
              <a:rPr lang="sl-SI" sz="2800" b="1" dirty="0" smtClean="0"/>
              <a:t>raziskovanja</a:t>
            </a:r>
            <a:r>
              <a:rPr lang="sl-SI" sz="2800" dirty="0" smtClean="0"/>
              <a:t> in </a:t>
            </a:r>
            <a:r>
              <a:rPr lang="sl-SI" sz="2800" b="1" dirty="0" smtClean="0"/>
              <a:t>pojasnjevanja</a:t>
            </a:r>
          </a:p>
        </p:txBody>
      </p:sp>
      <p:sp>
        <p:nvSpPr>
          <p:cNvPr id="2" name="Ograda vsebine 1"/>
          <p:cNvSpPr>
            <a:spLocks noGrp="1"/>
          </p:cNvSpPr>
          <p:nvPr>
            <p:ph sz="half" idx="2"/>
          </p:nvPr>
        </p:nvSpPr>
        <p:spPr>
          <a:xfrm>
            <a:off x="3995936" y="1412776"/>
            <a:ext cx="4618856" cy="4205064"/>
          </a:xfrm>
          <a:ln w="38100">
            <a:solidFill>
              <a:schemeClr val="accent6"/>
            </a:solidFill>
          </a:ln>
        </p:spPr>
        <p:txBody>
          <a:bodyPr/>
          <a:lstStyle/>
          <a:p>
            <a:r>
              <a:rPr lang="sl-SI" dirty="0"/>
              <a:t>Razlike na </a:t>
            </a:r>
            <a:r>
              <a:rPr lang="sl-SI" b="1" dirty="0"/>
              <a:t>semantični</a:t>
            </a:r>
            <a:r>
              <a:rPr lang="sl-SI" dirty="0"/>
              <a:t>, </a:t>
            </a:r>
            <a:r>
              <a:rPr lang="sl-SI" b="1" dirty="0"/>
              <a:t>leksikalni</a:t>
            </a:r>
            <a:r>
              <a:rPr lang="sl-SI" dirty="0"/>
              <a:t>, </a:t>
            </a:r>
            <a:r>
              <a:rPr lang="sl-SI" b="1" dirty="0"/>
              <a:t>sintaktični</a:t>
            </a:r>
            <a:r>
              <a:rPr lang="sl-SI" dirty="0"/>
              <a:t> in </a:t>
            </a:r>
            <a:r>
              <a:rPr lang="sl-SI" b="1" dirty="0" err="1"/>
              <a:t>diskurzni</a:t>
            </a:r>
            <a:r>
              <a:rPr lang="sl-SI" dirty="0"/>
              <a:t> ravni …</a:t>
            </a:r>
          </a:p>
          <a:p>
            <a:r>
              <a:rPr lang="sl-SI" dirty="0"/>
              <a:t>Razlike glede na </a:t>
            </a:r>
            <a:r>
              <a:rPr lang="sl-SI" b="1" dirty="0"/>
              <a:t>tematsko koherenco </a:t>
            </a:r>
            <a:r>
              <a:rPr lang="sl-SI" dirty="0"/>
              <a:t>besedil (deskriptivnost, narativnost in </a:t>
            </a:r>
            <a:r>
              <a:rPr lang="sl-SI" dirty="0" err="1"/>
              <a:t>argumentativnost</a:t>
            </a:r>
            <a:r>
              <a:rPr lang="sl-SI" dirty="0"/>
              <a:t> …)</a:t>
            </a:r>
          </a:p>
          <a:p>
            <a:r>
              <a:rPr lang="sl-SI" dirty="0"/>
              <a:t>…</a:t>
            </a:r>
          </a:p>
          <a:p>
            <a:endParaRPr lang="sl-SI" dirty="0"/>
          </a:p>
        </p:txBody>
      </p:sp>
    </p:spTree>
    <p:extLst>
      <p:ext uri="{BB962C8B-B14F-4D97-AF65-F5344CB8AC3E}">
        <p14:creationId xmlns:p14="http://schemas.microsoft.com/office/powerpoint/2010/main" val="4031108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Naslov 1"/>
          <p:cNvSpPr>
            <a:spLocks noGrp="1"/>
          </p:cNvSpPr>
          <p:nvPr>
            <p:ph type="title"/>
          </p:nvPr>
        </p:nvSpPr>
        <p:spPr>
          <a:xfrm>
            <a:off x="457200" y="274638"/>
            <a:ext cx="8229600" cy="1138237"/>
          </a:xfrm>
          <a:solidFill>
            <a:srgbClr val="C00000"/>
          </a:solidFill>
        </p:spPr>
        <p:txBody>
          <a:bodyPr/>
          <a:lstStyle/>
          <a:p>
            <a:pPr algn="ctr"/>
            <a:r>
              <a:rPr lang="sl-SI" dirty="0" smtClean="0">
                <a:solidFill>
                  <a:schemeClr val="bg1"/>
                </a:solidFill>
                <a:latin typeface="Arial Rounded MT Bold" pitchFamily="34" charset="0"/>
              </a:rPr>
              <a:t>STROKOVNA</a:t>
            </a:r>
            <a:r>
              <a:rPr lang="sl-SI" dirty="0" smtClean="0"/>
              <a:t> </a:t>
            </a:r>
            <a:r>
              <a:rPr lang="sl-SI" dirty="0" smtClean="0">
                <a:solidFill>
                  <a:schemeClr val="bg1"/>
                </a:solidFill>
                <a:latin typeface="Arial Rounded MT Bold" pitchFamily="34" charset="0"/>
              </a:rPr>
              <a:t>PISMENOST -</a:t>
            </a:r>
            <a:br>
              <a:rPr lang="sl-SI" dirty="0" smtClean="0">
                <a:solidFill>
                  <a:schemeClr val="bg1"/>
                </a:solidFill>
                <a:latin typeface="Arial Rounded MT Bold" pitchFamily="34" charset="0"/>
              </a:rPr>
            </a:br>
            <a:r>
              <a:rPr lang="sl-SI" dirty="0" smtClean="0">
                <a:solidFill>
                  <a:schemeClr val="bg1"/>
                </a:solidFill>
                <a:latin typeface="Arial Rounded MT Bold" pitchFamily="34" charset="0"/>
              </a:rPr>
              <a:t>-  STROKOVNI JEZIK</a:t>
            </a:r>
          </a:p>
        </p:txBody>
      </p:sp>
      <p:sp>
        <p:nvSpPr>
          <p:cNvPr id="4" name="Ograda vsebine 3"/>
          <p:cNvSpPr>
            <a:spLocks noGrp="1"/>
          </p:cNvSpPr>
          <p:nvPr>
            <p:ph sz="half" idx="1"/>
          </p:nvPr>
        </p:nvSpPr>
        <p:spPr>
          <a:xfrm>
            <a:off x="468313" y="1557338"/>
            <a:ext cx="8147050" cy="4967287"/>
          </a:xfrm>
        </p:spPr>
        <p:txBody>
          <a:bodyPr/>
          <a:lstStyle/>
          <a:p>
            <a:pPr>
              <a:spcBef>
                <a:spcPts val="0"/>
              </a:spcBef>
              <a:defRPr/>
            </a:pPr>
            <a:r>
              <a:rPr lang="sl-SI" sz="3200" b="1" dirty="0" smtClean="0">
                <a:solidFill>
                  <a:schemeClr val="accent6"/>
                </a:solidFill>
              </a:rPr>
              <a:t>Disciplinarna pismenost </a:t>
            </a:r>
            <a:r>
              <a:rPr lang="sl-SI" b="1" dirty="0" smtClean="0">
                <a:solidFill>
                  <a:schemeClr val="accent6"/>
                </a:solidFill>
                <a:latin typeface="Arial Narrow" pitchFamily="34" charset="0"/>
              </a:rPr>
              <a:t>(</a:t>
            </a:r>
            <a:r>
              <a:rPr lang="sl-SI" b="1" dirty="0" err="1" smtClean="0">
                <a:solidFill>
                  <a:schemeClr val="accent6"/>
                </a:solidFill>
                <a:latin typeface="Arial Narrow" pitchFamily="34" charset="0"/>
              </a:rPr>
              <a:t>naravslovna</a:t>
            </a:r>
            <a:r>
              <a:rPr lang="sl-SI" b="1" dirty="0" smtClean="0">
                <a:solidFill>
                  <a:schemeClr val="accent6"/>
                </a:solidFill>
                <a:latin typeface="Arial Narrow" pitchFamily="34" charset="0"/>
              </a:rPr>
              <a:t>, matematična, geografska …)</a:t>
            </a:r>
          </a:p>
          <a:p>
            <a:pPr>
              <a:spcBef>
                <a:spcPts val="0"/>
              </a:spcBef>
              <a:defRPr/>
            </a:pPr>
            <a:r>
              <a:rPr lang="sl-SI" sz="3200" b="1" dirty="0" smtClean="0">
                <a:solidFill>
                  <a:schemeClr val="accent6"/>
                </a:solidFill>
              </a:rPr>
              <a:t>Znanstvena pismenost</a:t>
            </a:r>
          </a:p>
          <a:p>
            <a:pPr>
              <a:spcBef>
                <a:spcPts val="0"/>
              </a:spcBef>
              <a:defRPr/>
            </a:pPr>
            <a:r>
              <a:rPr lang="sl-SI" sz="3200" b="1" dirty="0">
                <a:solidFill>
                  <a:schemeClr val="accent6"/>
                </a:solidFill>
              </a:rPr>
              <a:t>Predmetno specifična </a:t>
            </a:r>
            <a:r>
              <a:rPr lang="sl-SI" sz="3200" b="1" dirty="0" smtClean="0">
                <a:solidFill>
                  <a:schemeClr val="accent6"/>
                </a:solidFill>
              </a:rPr>
              <a:t>pismenost</a:t>
            </a:r>
          </a:p>
          <a:p>
            <a:pPr>
              <a:spcBef>
                <a:spcPts val="0"/>
              </a:spcBef>
              <a:defRPr/>
            </a:pPr>
            <a:endParaRPr lang="sl-SI" sz="3200" b="1" dirty="0">
              <a:solidFill>
                <a:schemeClr val="accent6"/>
              </a:solidFill>
            </a:endParaRPr>
          </a:p>
          <a:p>
            <a:pPr>
              <a:spcBef>
                <a:spcPts val="0"/>
              </a:spcBef>
              <a:defRPr/>
            </a:pPr>
            <a:endParaRPr lang="sl-SI" sz="3200" b="1" dirty="0" smtClean="0">
              <a:solidFill>
                <a:srgbClr val="C00000"/>
              </a:solidFill>
            </a:endParaRPr>
          </a:p>
          <a:p>
            <a:pPr>
              <a:spcBef>
                <a:spcPts val="0"/>
              </a:spcBef>
              <a:defRPr/>
            </a:pPr>
            <a:r>
              <a:rPr lang="sl-SI" sz="3200" b="1" dirty="0" smtClean="0">
                <a:solidFill>
                  <a:srgbClr val="C00000"/>
                </a:solidFill>
              </a:rPr>
              <a:t>Učna pismenost </a:t>
            </a:r>
            <a:r>
              <a:rPr lang="sl-SI" dirty="0" smtClean="0">
                <a:solidFill>
                  <a:srgbClr val="C00000"/>
                </a:solidFill>
                <a:latin typeface="Arial Narrow" pitchFamily="34" charset="0"/>
              </a:rPr>
              <a:t>(t.i. </a:t>
            </a:r>
            <a:r>
              <a:rPr lang="sl-SI" i="1" dirty="0" err="1" smtClean="0">
                <a:solidFill>
                  <a:srgbClr val="C00000"/>
                </a:solidFill>
                <a:latin typeface="Arial Narrow" pitchFamily="34" charset="0"/>
              </a:rPr>
              <a:t>academic</a:t>
            </a:r>
            <a:r>
              <a:rPr lang="sl-SI" i="1" dirty="0" smtClean="0">
                <a:solidFill>
                  <a:srgbClr val="C00000"/>
                </a:solidFill>
                <a:latin typeface="Arial Narrow" pitchFamily="34" charset="0"/>
              </a:rPr>
              <a:t> </a:t>
            </a:r>
            <a:r>
              <a:rPr lang="sl-SI" i="1" dirty="0" err="1" smtClean="0">
                <a:solidFill>
                  <a:srgbClr val="C00000"/>
                </a:solidFill>
                <a:latin typeface="Arial Narrow" pitchFamily="34" charset="0"/>
              </a:rPr>
              <a:t>literacy</a:t>
            </a:r>
            <a:r>
              <a:rPr lang="sl-SI" dirty="0" smtClean="0">
                <a:solidFill>
                  <a:srgbClr val="C00000"/>
                </a:solidFill>
                <a:latin typeface="Arial Narrow" pitchFamily="34" charset="0"/>
              </a:rPr>
              <a:t>)</a:t>
            </a:r>
            <a:r>
              <a:rPr lang="en-US" dirty="0" smtClean="0">
                <a:latin typeface="Arial Narrow" pitchFamily="34" charset="0"/>
              </a:rPr>
              <a:t> </a:t>
            </a:r>
            <a:endParaRPr lang="sl-SI" dirty="0" smtClean="0">
              <a:solidFill>
                <a:srgbClr val="C00000"/>
              </a:solidFill>
              <a:latin typeface="Arial Narrow" pitchFamily="34" charset="0"/>
            </a:endParaRPr>
          </a:p>
          <a:p>
            <a:pPr marL="400050" lvl="1" indent="0">
              <a:spcBef>
                <a:spcPts val="0"/>
              </a:spcBef>
              <a:buFontTx/>
              <a:buNone/>
              <a:defRPr/>
            </a:pPr>
            <a:r>
              <a:rPr lang="sl-SI" sz="2800" dirty="0" smtClean="0">
                <a:latin typeface="Arial Narrow" pitchFamily="34" charset="0"/>
              </a:rPr>
              <a:t>“je zmožnost (branja, pisanja …), potrebna za razumevanje in sporazumevanje na vseh predmetnih področjih, ki tvorijo učni </a:t>
            </a:r>
            <a:r>
              <a:rPr lang="sl-SI" sz="2800" dirty="0" err="1" smtClean="0">
                <a:latin typeface="Arial Narrow" pitchFamily="34" charset="0"/>
              </a:rPr>
              <a:t>kurikul</a:t>
            </a:r>
            <a:r>
              <a:rPr lang="sl-SI" sz="2800" dirty="0" smtClean="0">
                <a:latin typeface="Arial Narrow" pitchFamily="34" charset="0"/>
              </a:rPr>
              <a:t> …“</a:t>
            </a:r>
            <a:r>
              <a:rPr lang="en-US" sz="2800" dirty="0">
                <a:latin typeface="Arial Narrow" pitchFamily="34" charset="0"/>
              </a:rPr>
              <a:t/>
            </a:r>
            <a:br>
              <a:rPr lang="en-US" sz="2800" dirty="0">
                <a:latin typeface="Arial Narrow" pitchFamily="34" charset="0"/>
              </a:rPr>
            </a:br>
            <a:endParaRPr lang="sl-SI" sz="2800" b="1" dirty="0">
              <a:solidFill>
                <a:srgbClr val="C00000"/>
              </a:solidFill>
              <a:latin typeface="Arial Narrow" pitchFamily="34" charset="0"/>
            </a:endParaRPr>
          </a:p>
        </p:txBody>
      </p:sp>
      <p:sp>
        <p:nvSpPr>
          <p:cNvPr id="6" name="Puščica dol 5"/>
          <p:cNvSpPr/>
          <p:nvPr/>
        </p:nvSpPr>
        <p:spPr>
          <a:xfrm rot="2219901" flipH="1">
            <a:off x="2192338" y="3455988"/>
            <a:ext cx="458787" cy="1100137"/>
          </a:xfrm>
          <a:prstGeom prst="downArrow">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l-SI"/>
          </a:p>
        </p:txBody>
      </p:sp>
    </p:spTree>
    <p:extLst>
      <p:ext uri="{BB962C8B-B14F-4D97-AF65-F5344CB8AC3E}">
        <p14:creationId xmlns:p14="http://schemas.microsoft.com/office/powerpoint/2010/main" val="4278161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Naslov 1"/>
          <p:cNvSpPr>
            <a:spLocks noGrp="1"/>
          </p:cNvSpPr>
          <p:nvPr>
            <p:ph type="title"/>
          </p:nvPr>
        </p:nvSpPr>
        <p:spPr>
          <a:xfrm>
            <a:off x="457200" y="274638"/>
            <a:ext cx="8229600" cy="706437"/>
          </a:xfrm>
          <a:solidFill>
            <a:srgbClr val="C00000"/>
          </a:solidFill>
        </p:spPr>
        <p:txBody>
          <a:bodyPr/>
          <a:lstStyle/>
          <a:p>
            <a:pPr algn="ctr"/>
            <a:r>
              <a:rPr lang="sl-SI" smtClean="0">
                <a:solidFill>
                  <a:schemeClr val="bg1"/>
                </a:solidFill>
                <a:latin typeface="Arial Rounded MT Bold" pitchFamily="34" charset="0"/>
              </a:rPr>
              <a:t>UČNA PISMENOST </a:t>
            </a:r>
            <a:r>
              <a:rPr lang="sl-SI" sz="2800" smtClean="0">
                <a:solidFill>
                  <a:schemeClr val="bg1"/>
                </a:solidFill>
                <a:latin typeface="Arial Rounded MT Bold" pitchFamily="34" charset="0"/>
              </a:rPr>
              <a:t>(</a:t>
            </a:r>
            <a:r>
              <a:rPr lang="sl-SI" sz="2800" i="1" smtClean="0">
                <a:solidFill>
                  <a:schemeClr val="bg1"/>
                </a:solidFill>
                <a:latin typeface="Arial Rounded MT Bold" pitchFamily="34" charset="0"/>
              </a:rPr>
              <a:t>ACADEMIC LITERACY)</a:t>
            </a:r>
            <a:endParaRPr lang="sl-SI" smtClean="0">
              <a:solidFill>
                <a:schemeClr val="bg1"/>
              </a:solidFill>
              <a:latin typeface="Arial Rounded MT Bold" pitchFamily="34" charset="0"/>
            </a:endParaRPr>
          </a:p>
        </p:txBody>
      </p:sp>
      <p:sp>
        <p:nvSpPr>
          <p:cNvPr id="3" name="Ograda vsebine 2"/>
          <p:cNvSpPr>
            <a:spLocks noGrp="1"/>
          </p:cNvSpPr>
          <p:nvPr>
            <p:ph idx="1"/>
          </p:nvPr>
        </p:nvSpPr>
        <p:spPr>
          <a:xfrm>
            <a:off x="468313" y="1125538"/>
            <a:ext cx="8280400" cy="5543550"/>
          </a:xfrm>
        </p:spPr>
        <p:txBody>
          <a:bodyPr/>
          <a:lstStyle/>
          <a:p>
            <a:pPr>
              <a:lnSpc>
                <a:spcPts val="3300"/>
              </a:lnSpc>
              <a:spcBef>
                <a:spcPts val="0"/>
              </a:spcBef>
              <a:defRPr/>
            </a:pPr>
            <a:r>
              <a:rPr lang="sl-SI" sz="2800" dirty="0" smtClean="0"/>
              <a:t>Vključuje</a:t>
            </a:r>
            <a:r>
              <a:rPr lang="en-US" sz="2800" dirty="0" smtClean="0"/>
              <a:t> </a:t>
            </a:r>
            <a:r>
              <a:rPr lang="sl-SI" sz="2800" b="1" dirty="0" smtClean="0"/>
              <a:t>branje, pisanje in ustno sporazumevanje </a:t>
            </a:r>
            <a:r>
              <a:rPr lang="sl-SI" sz="2800" dirty="0" smtClean="0"/>
              <a:t>v kontekstu šolanja / v izobraževanju;</a:t>
            </a:r>
            <a:endParaRPr lang="sl-SI" sz="2800" dirty="0"/>
          </a:p>
          <a:p>
            <a:pPr>
              <a:lnSpc>
                <a:spcPts val="3300"/>
              </a:lnSpc>
              <a:spcBef>
                <a:spcPts val="0"/>
              </a:spcBef>
              <a:defRPr/>
            </a:pPr>
            <a:r>
              <a:rPr lang="sl-SI" sz="2800" b="1" dirty="0"/>
              <a:t>s</a:t>
            </a:r>
            <a:r>
              <a:rPr lang="sl-SI" sz="2800" b="1" dirty="0" smtClean="0"/>
              <a:t>e razlikuje od predmeta do predmeta </a:t>
            </a:r>
            <a:r>
              <a:rPr lang="sl-SI" sz="2800" dirty="0" smtClean="0"/>
              <a:t>(strokovna pismenost: naravoslovna, fizikalna …);</a:t>
            </a:r>
            <a:endParaRPr lang="sl-SI" sz="2800" dirty="0"/>
          </a:p>
          <a:p>
            <a:pPr>
              <a:lnSpc>
                <a:spcPts val="3300"/>
              </a:lnSpc>
              <a:spcBef>
                <a:spcPts val="0"/>
              </a:spcBef>
              <a:defRPr/>
            </a:pPr>
            <a:r>
              <a:rPr lang="sl-SI" sz="2800" dirty="0"/>
              <a:t>t</a:t>
            </a:r>
            <a:r>
              <a:rPr lang="sl-SI" sz="2800" dirty="0" smtClean="0"/>
              <a:t>erja</a:t>
            </a:r>
            <a:r>
              <a:rPr lang="en-US" sz="2800" dirty="0" smtClean="0"/>
              <a:t> </a:t>
            </a:r>
            <a:r>
              <a:rPr lang="sl-SI" sz="2800" b="1" dirty="0" smtClean="0"/>
              <a:t>poznavanje in zmožnost uporabe</a:t>
            </a:r>
            <a:r>
              <a:rPr lang="en-US" sz="2800" b="1" dirty="0" smtClean="0"/>
              <a:t> </a:t>
            </a:r>
            <a:r>
              <a:rPr lang="sl-SI" sz="2800" b="1" dirty="0" smtClean="0"/>
              <a:t>raznovrstnih besedil </a:t>
            </a:r>
            <a:r>
              <a:rPr lang="sl-SI" sz="2800" dirty="0" smtClean="0"/>
              <a:t>(medijska pismenost, informacijska pismenost …);</a:t>
            </a:r>
            <a:endParaRPr lang="sl-SI" sz="2800" dirty="0"/>
          </a:p>
          <a:p>
            <a:pPr>
              <a:lnSpc>
                <a:spcPts val="3300"/>
              </a:lnSpc>
              <a:spcBef>
                <a:spcPts val="0"/>
              </a:spcBef>
              <a:defRPr/>
            </a:pPr>
            <a:r>
              <a:rPr lang="sl-SI" sz="2800" dirty="0"/>
              <a:t>j</a:t>
            </a:r>
            <a:r>
              <a:rPr lang="sl-SI" sz="2800" dirty="0" smtClean="0"/>
              <a:t>e (so)odvisno povezana s</a:t>
            </a:r>
          </a:p>
          <a:p>
            <a:pPr lvl="1">
              <a:lnSpc>
                <a:spcPts val="3300"/>
              </a:lnSpc>
              <a:spcBef>
                <a:spcPts val="0"/>
              </a:spcBef>
              <a:defRPr/>
            </a:pPr>
            <a:r>
              <a:rPr lang="sl-SI" dirty="0" smtClean="0"/>
              <a:t>„pismenostjo/-mi“ učencev zunaj šole in </a:t>
            </a:r>
          </a:p>
          <a:p>
            <a:pPr lvl="1">
              <a:lnSpc>
                <a:spcPts val="3300"/>
              </a:lnSpc>
              <a:spcBef>
                <a:spcPts val="0"/>
              </a:spcBef>
              <a:defRPr/>
            </a:pPr>
            <a:r>
              <a:rPr lang="sl-SI" dirty="0"/>
              <a:t>n</a:t>
            </a:r>
            <a:r>
              <a:rPr lang="sl-SI" dirty="0" smtClean="0"/>
              <a:t>jihovimi osebnimi in družbenimi/kulturnimi izkušnjami.</a:t>
            </a:r>
          </a:p>
          <a:p>
            <a:pPr marL="0" indent="0" algn="r">
              <a:buFontTx/>
              <a:buNone/>
              <a:defRPr/>
            </a:pPr>
            <a:endParaRPr lang="sl-SI" sz="1800" dirty="0" smtClean="0"/>
          </a:p>
          <a:p>
            <a:pPr marL="0" indent="0">
              <a:buFontTx/>
              <a:buNone/>
              <a:defRPr/>
            </a:pPr>
            <a:r>
              <a:rPr lang="en-US" sz="2800" b="1" i="1" dirty="0"/>
              <a:t/>
            </a:r>
            <a:br>
              <a:rPr lang="en-US" sz="2800" b="1" i="1" dirty="0"/>
            </a:br>
            <a:endParaRPr lang="sl-SI" sz="2800" dirty="0"/>
          </a:p>
        </p:txBody>
      </p:sp>
    </p:spTree>
    <p:extLst>
      <p:ext uri="{BB962C8B-B14F-4D97-AF65-F5344CB8AC3E}">
        <p14:creationId xmlns:p14="http://schemas.microsoft.com/office/powerpoint/2010/main" val="769668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grada vsebine 2"/>
          <p:cNvSpPr>
            <a:spLocks noGrp="1"/>
          </p:cNvSpPr>
          <p:nvPr>
            <p:ph idx="1"/>
          </p:nvPr>
        </p:nvSpPr>
        <p:spPr>
          <a:xfrm>
            <a:off x="323850" y="1412875"/>
            <a:ext cx="8351838" cy="5040313"/>
          </a:xfrm>
        </p:spPr>
        <p:txBody>
          <a:bodyPr/>
          <a:lstStyle/>
          <a:p>
            <a:pPr marL="0" indent="0">
              <a:lnSpc>
                <a:spcPts val="3300"/>
              </a:lnSpc>
              <a:spcBef>
                <a:spcPts val="0"/>
              </a:spcBef>
              <a:buFontTx/>
              <a:buNone/>
              <a:defRPr/>
            </a:pPr>
            <a:r>
              <a:rPr lang="sl-SI" sz="2800" dirty="0" smtClean="0"/>
              <a:t>Za vsako disciplinarno področje/učni predmet potrebujejo učenci pomoč svojih učiteljev, ko se učijo:</a:t>
            </a:r>
            <a:endParaRPr lang="sl-SI" sz="2800" dirty="0"/>
          </a:p>
          <a:p>
            <a:pPr>
              <a:lnSpc>
                <a:spcPts val="3300"/>
              </a:lnSpc>
              <a:spcBef>
                <a:spcPts val="0"/>
              </a:spcBef>
              <a:defRPr/>
            </a:pPr>
            <a:r>
              <a:rPr lang="sl-SI" sz="2800" dirty="0" smtClean="0"/>
              <a:t>disciplinarno/predmetno </a:t>
            </a:r>
            <a:r>
              <a:rPr lang="sl-SI" sz="2800" b="1" dirty="0" smtClean="0"/>
              <a:t>specifičnega besedišča</a:t>
            </a:r>
            <a:r>
              <a:rPr lang="sl-SI" sz="2800" dirty="0" smtClean="0"/>
              <a:t>;</a:t>
            </a:r>
            <a:endParaRPr lang="sl-SI" sz="2800" dirty="0"/>
          </a:p>
          <a:p>
            <a:pPr>
              <a:lnSpc>
                <a:spcPts val="3300"/>
              </a:lnSpc>
              <a:spcBef>
                <a:spcPts val="0"/>
              </a:spcBef>
              <a:defRPr/>
            </a:pPr>
            <a:r>
              <a:rPr lang="sl-SI" sz="2800" b="1" dirty="0" smtClean="0"/>
              <a:t>brati in razumeti strokovna besedila</a:t>
            </a:r>
            <a:r>
              <a:rPr lang="sl-SI" sz="2800" dirty="0" smtClean="0"/>
              <a:t>;</a:t>
            </a:r>
            <a:endParaRPr lang="sl-SI" sz="2800" dirty="0"/>
          </a:p>
          <a:p>
            <a:pPr>
              <a:lnSpc>
                <a:spcPts val="3300"/>
              </a:lnSpc>
              <a:spcBef>
                <a:spcPts val="0"/>
              </a:spcBef>
              <a:defRPr/>
            </a:pPr>
            <a:r>
              <a:rPr lang="sl-SI" sz="2800" b="1" dirty="0"/>
              <a:t>sprejemati strokovne informacije (poslušati in brati) </a:t>
            </a:r>
            <a:r>
              <a:rPr lang="sl-SI" sz="2800" b="1" u="sng" dirty="0"/>
              <a:t>kritično</a:t>
            </a:r>
            <a:r>
              <a:rPr lang="sl-SI" sz="2800" b="1" dirty="0"/>
              <a:t> </a:t>
            </a:r>
            <a:r>
              <a:rPr lang="sl-SI" sz="2800" dirty="0"/>
              <a:t>(= zmožni pravilno oceniti vrednost tega, kar slišijo in berejo).</a:t>
            </a:r>
          </a:p>
          <a:p>
            <a:pPr>
              <a:lnSpc>
                <a:spcPts val="3300"/>
              </a:lnSpc>
              <a:spcBef>
                <a:spcPts val="0"/>
              </a:spcBef>
              <a:defRPr/>
            </a:pPr>
            <a:r>
              <a:rPr lang="sl-SI" sz="2800" b="1" dirty="0" smtClean="0"/>
              <a:t>sporočati/prenašati </a:t>
            </a:r>
            <a:r>
              <a:rPr lang="sl-SI" sz="2800" dirty="0" smtClean="0"/>
              <a:t>disciplinarno / strokovno / predmetno specifične</a:t>
            </a:r>
            <a:r>
              <a:rPr lang="sl-SI" sz="2800" b="1" dirty="0" smtClean="0"/>
              <a:t> ideje </a:t>
            </a:r>
            <a:r>
              <a:rPr lang="sl-SI" sz="2800" dirty="0" smtClean="0"/>
              <a:t>in </a:t>
            </a:r>
            <a:r>
              <a:rPr lang="sl-SI" sz="2800" b="1" dirty="0" smtClean="0"/>
              <a:t>znanje </a:t>
            </a:r>
            <a:r>
              <a:rPr lang="sl-SI" sz="2800" dirty="0" smtClean="0"/>
              <a:t>na </a:t>
            </a:r>
            <a:r>
              <a:rPr lang="sl-SI" sz="2800" b="1" dirty="0" smtClean="0"/>
              <a:t>ustrezen/pravilen način</a:t>
            </a:r>
            <a:r>
              <a:rPr lang="sl-SI" sz="2800" dirty="0"/>
              <a:t>.</a:t>
            </a:r>
          </a:p>
          <a:p>
            <a:pPr>
              <a:defRPr/>
            </a:pPr>
            <a:endParaRPr lang="sl-SI" dirty="0"/>
          </a:p>
        </p:txBody>
      </p:sp>
      <p:sp>
        <p:nvSpPr>
          <p:cNvPr id="16387" name="Naslov 1"/>
          <p:cNvSpPr>
            <a:spLocks noGrp="1"/>
          </p:cNvSpPr>
          <p:nvPr>
            <p:ph type="title"/>
          </p:nvPr>
        </p:nvSpPr>
        <p:spPr>
          <a:xfrm>
            <a:off x="323850" y="274638"/>
            <a:ext cx="8362950" cy="1066800"/>
          </a:xfrm>
          <a:solidFill>
            <a:srgbClr val="C00000"/>
          </a:solidFill>
        </p:spPr>
        <p:txBody>
          <a:bodyPr/>
          <a:lstStyle/>
          <a:p>
            <a:pPr algn="ctr"/>
            <a:r>
              <a:rPr lang="sl-SI" smtClean="0">
                <a:solidFill>
                  <a:schemeClr val="bg1"/>
                </a:solidFill>
                <a:latin typeface="Arial Rounded MT Bold" pitchFamily="34" charset="0"/>
              </a:rPr>
              <a:t>STROKOVNA</a:t>
            </a:r>
            <a:r>
              <a:rPr lang="sl-SI" smtClean="0">
                <a:latin typeface="Arial Rounded MT Bold" pitchFamily="34" charset="0"/>
              </a:rPr>
              <a:t> </a:t>
            </a:r>
            <a:r>
              <a:rPr lang="sl-SI" smtClean="0">
                <a:solidFill>
                  <a:schemeClr val="bg1"/>
                </a:solidFill>
                <a:latin typeface="Arial Rounded MT Bold" pitchFamily="34" charset="0"/>
              </a:rPr>
              <a:t>PISMENOST</a:t>
            </a:r>
            <a:br>
              <a:rPr lang="sl-SI" smtClean="0">
                <a:solidFill>
                  <a:schemeClr val="bg1"/>
                </a:solidFill>
                <a:latin typeface="Arial Rounded MT Bold" pitchFamily="34" charset="0"/>
              </a:rPr>
            </a:br>
            <a:r>
              <a:rPr lang="sl-SI" smtClean="0">
                <a:solidFill>
                  <a:schemeClr val="bg1"/>
                </a:solidFill>
                <a:latin typeface="Arial Rounded MT Bold" pitchFamily="34" charset="0"/>
              </a:rPr>
              <a:t>(</a:t>
            </a:r>
            <a:r>
              <a:rPr lang="sl-SI" i="1" smtClean="0">
                <a:solidFill>
                  <a:schemeClr val="bg1"/>
                </a:solidFill>
                <a:latin typeface="Arial Rounded MT Bold" pitchFamily="34" charset="0"/>
              </a:rPr>
              <a:t>DISCIPLINE /SUBJECT LITERACY</a:t>
            </a:r>
            <a:r>
              <a:rPr lang="sl-SI" smtClean="0">
                <a:solidFill>
                  <a:schemeClr val="bg1"/>
                </a:solidFill>
                <a:latin typeface="Arial Rounded MT Bold" pitchFamily="34" charset="0"/>
              </a:rPr>
              <a:t>)</a:t>
            </a:r>
          </a:p>
        </p:txBody>
      </p:sp>
    </p:spTree>
    <p:extLst>
      <p:ext uri="{BB962C8B-B14F-4D97-AF65-F5344CB8AC3E}">
        <p14:creationId xmlns:p14="http://schemas.microsoft.com/office/powerpoint/2010/main" val="3541085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14313"/>
            <a:ext cx="8229600" cy="1071562"/>
          </a:xfrm>
          <a:solidFill>
            <a:schemeClr val="accent6"/>
          </a:solidFill>
        </p:spPr>
        <p:txBody>
          <a:bodyPr/>
          <a:lstStyle/>
          <a:p>
            <a:pPr algn="ctr">
              <a:defRPr/>
            </a:pPr>
            <a:r>
              <a:rPr lang="sl-SI" dirty="0" smtClean="0">
                <a:solidFill>
                  <a:schemeClr val="bg1"/>
                </a:solidFill>
                <a:latin typeface="Arial Rounded MT Bold" pitchFamily="34" charset="0"/>
              </a:rPr>
              <a:t>STROKOVNA PISMENOST</a:t>
            </a:r>
            <a:br>
              <a:rPr lang="sl-SI" dirty="0" smtClean="0">
                <a:solidFill>
                  <a:schemeClr val="bg1"/>
                </a:solidFill>
                <a:latin typeface="Arial Rounded MT Bold" pitchFamily="34" charset="0"/>
              </a:rPr>
            </a:br>
            <a:r>
              <a:rPr lang="sl-SI" dirty="0" smtClean="0">
                <a:solidFill>
                  <a:schemeClr val="bg1"/>
                </a:solidFill>
                <a:latin typeface="Arial Rounded MT Bold" pitchFamily="34" charset="0"/>
              </a:rPr>
              <a:t> kot </a:t>
            </a:r>
            <a:r>
              <a:rPr lang="sl-SI" dirty="0" err="1" smtClean="0">
                <a:solidFill>
                  <a:schemeClr val="bg1"/>
                </a:solidFill>
                <a:latin typeface="Arial Rounded MT Bold" pitchFamily="34" charset="0"/>
              </a:rPr>
              <a:t>kroskurikularna</a:t>
            </a:r>
            <a:r>
              <a:rPr lang="sl-SI" dirty="0" smtClean="0">
                <a:solidFill>
                  <a:schemeClr val="bg1"/>
                </a:solidFill>
                <a:latin typeface="Arial Rounded MT Bold" pitchFamily="34" charset="0"/>
              </a:rPr>
              <a:t> kompetenca (</a:t>
            </a:r>
            <a:r>
              <a:rPr lang="sl-SI" dirty="0" smtClean="0">
                <a:solidFill>
                  <a:schemeClr val="bg1"/>
                </a:solidFill>
                <a:latin typeface="Blackadder ITC"/>
              </a:rPr>
              <a:t>~</a:t>
            </a:r>
            <a:r>
              <a:rPr lang="sl-SI" dirty="0" smtClean="0">
                <a:solidFill>
                  <a:schemeClr val="bg1"/>
                </a:solidFill>
                <a:latin typeface="Arial Rounded MT Bold" pitchFamily="34" charset="0"/>
              </a:rPr>
              <a:t>i</a:t>
            </a:r>
            <a:r>
              <a:rPr lang="sl-SI" dirty="0" smtClean="0">
                <a:solidFill>
                  <a:schemeClr val="bg1"/>
                </a:solidFill>
                <a:latin typeface="Blackadder ITC"/>
              </a:rPr>
              <a:t> </a:t>
            </a:r>
            <a:r>
              <a:rPr lang="sl-SI" dirty="0" smtClean="0">
                <a:solidFill>
                  <a:schemeClr val="bg1"/>
                </a:solidFill>
                <a:latin typeface="Arial Rounded MT Bold" pitchFamily="34" charset="0"/>
              </a:rPr>
              <a:t>cilj)</a:t>
            </a:r>
            <a:endParaRPr lang="sl-SI" dirty="0">
              <a:solidFill>
                <a:schemeClr val="bg1"/>
              </a:solidFill>
              <a:latin typeface="Arial Rounded MT Bold" pitchFamily="34" charset="0"/>
            </a:endParaRPr>
          </a:p>
        </p:txBody>
      </p:sp>
      <p:sp>
        <p:nvSpPr>
          <p:cNvPr id="5123" name="Ograda besedila 3"/>
          <p:cNvSpPr>
            <a:spLocks noGrp="1"/>
          </p:cNvSpPr>
          <p:nvPr>
            <p:ph type="body" idx="1"/>
          </p:nvPr>
        </p:nvSpPr>
        <p:spPr>
          <a:xfrm>
            <a:off x="468313" y="1341438"/>
            <a:ext cx="3816350" cy="928687"/>
          </a:xfrm>
          <a:solidFill>
            <a:schemeClr val="accent6">
              <a:lumMod val="20000"/>
              <a:lumOff val="80000"/>
            </a:schemeClr>
          </a:solidFill>
        </p:spPr>
        <p:txBody>
          <a:bodyPr/>
          <a:lstStyle/>
          <a:p>
            <a:pPr algn="ctr">
              <a:defRPr/>
            </a:pPr>
            <a:r>
              <a:rPr lang="sl-SI" sz="2800" dirty="0" smtClean="0">
                <a:solidFill>
                  <a:schemeClr val="accent6"/>
                </a:solidFill>
                <a:latin typeface="Arial Rounded MT Bold" pitchFamily="34" charset="0"/>
              </a:rPr>
              <a:t>JEZIKI</a:t>
            </a:r>
          </a:p>
          <a:p>
            <a:pPr algn="ctr">
              <a:spcBef>
                <a:spcPts val="0"/>
              </a:spcBef>
              <a:defRPr/>
            </a:pPr>
            <a:r>
              <a:rPr lang="sl-SI" sz="2800" dirty="0" smtClean="0">
                <a:solidFill>
                  <a:schemeClr val="accent6"/>
                </a:solidFill>
                <a:latin typeface="Arial Rounded MT Bold" pitchFamily="34" charset="0"/>
              </a:rPr>
              <a:t>(materinščina in tuji)</a:t>
            </a:r>
            <a:endParaRPr lang="sl-SI" sz="2800" dirty="0" smtClean="0">
              <a:solidFill>
                <a:srgbClr val="C00000"/>
              </a:solidFill>
              <a:latin typeface="Arial Rounded MT Bold" pitchFamily="34" charset="0"/>
            </a:endParaRPr>
          </a:p>
        </p:txBody>
      </p:sp>
      <p:sp>
        <p:nvSpPr>
          <p:cNvPr id="19460" name="Ograda vsebine 4"/>
          <p:cNvSpPr>
            <a:spLocks noGrp="1"/>
          </p:cNvSpPr>
          <p:nvPr>
            <p:ph sz="half" idx="2"/>
          </p:nvPr>
        </p:nvSpPr>
        <p:spPr>
          <a:xfrm>
            <a:off x="395288" y="2492375"/>
            <a:ext cx="3816350" cy="3643313"/>
          </a:xfrm>
          <a:solidFill>
            <a:schemeClr val="bg1"/>
          </a:solidFill>
          <a:ln w="38100">
            <a:solidFill>
              <a:srgbClr val="C00000"/>
            </a:solidFill>
            <a:miter lim="800000"/>
            <a:headEnd/>
            <a:tailEnd/>
          </a:ln>
        </p:spPr>
        <p:txBody>
          <a:bodyPr/>
          <a:lstStyle/>
          <a:p>
            <a:r>
              <a:rPr lang="sl-SI" sz="2800" smtClean="0"/>
              <a:t>Kaj je </a:t>
            </a:r>
            <a:r>
              <a:rPr lang="sl-SI" sz="2800" b="1" smtClean="0">
                <a:solidFill>
                  <a:srgbClr val="C00000"/>
                </a:solidFill>
              </a:rPr>
              <a:t>relevantna</a:t>
            </a:r>
            <a:r>
              <a:rPr lang="sl-SI" sz="2800" smtClean="0"/>
              <a:t> vsebina?</a:t>
            </a:r>
          </a:p>
          <a:p>
            <a:r>
              <a:rPr lang="sl-SI" sz="2800" smtClean="0"/>
              <a:t>Koliko je lahko pri vključevanju </a:t>
            </a:r>
            <a:r>
              <a:rPr lang="sl-SI" sz="2800" smtClean="0">
                <a:solidFill>
                  <a:srgbClr val="C00000"/>
                </a:solidFill>
              </a:rPr>
              <a:t>disciplinarnih znanj učitelj jezika (strokovno) samostojen</a:t>
            </a:r>
            <a:r>
              <a:rPr lang="sl-SI" sz="2800" smtClean="0"/>
              <a:t>? </a:t>
            </a:r>
          </a:p>
        </p:txBody>
      </p:sp>
      <p:sp>
        <p:nvSpPr>
          <p:cNvPr id="10245" name="Ograda besedila 5"/>
          <p:cNvSpPr>
            <a:spLocks noGrp="1"/>
          </p:cNvSpPr>
          <p:nvPr>
            <p:ph type="body" sz="quarter" idx="3"/>
          </p:nvPr>
        </p:nvSpPr>
        <p:spPr>
          <a:xfrm>
            <a:off x="4681538" y="1341438"/>
            <a:ext cx="3970337" cy="928687"/>
          </a:xfrm>
          <a:solidFill>
            <a:schemeClr val="accent6">
              <a:lumMod val="20000"/>
              <a:lumOff val="80000"/>
            </a:schemeClr>
          </a:solidFill>
        </p:spPr>
        <p:txBody>
          <a:bodyPr/>
          <a:lstStyle/>
          <a:p>
            <a:pPr algn="ctr">
              <a:spcBef>
                <a:spcPts val="0"/>
              </a:spcBef>
              <a:defRPr/>
            </a:pPr>
            <a:r>
              <a:rPr lang="sl-SI" sz="2800" dirty="0" smtClean="0">
                <a:solidFill>
                  <a:schemeClr val="accent6"/>
                </a:solidFill>
                <a:latin typeface="Arial Rounded MT Bold" pitchFamily="34" charset="0"/>
              </a:rPr>
              <a:t>NEJEZIKOVNI </a:t>
            </a:r>
          </a:p>
          <a:p>
            <a:pPr algn="ctr">
              <a:spcBef>
                <a:spcPts val="0"/>
              </a:spcBef>
              <a:defRPr/>
            </a:pPr>
            <a:r>
              <a:rPr lang="sl-SI" sz="2800" dirty="0" smtClean="0">
                <a:solidFill>
                  <a:schemeClr val="accent6"/>
                </a:solidFill>
                <a:latin typeface="Arial Rounded MT Bold" pitchFamily="34" charset="0"/>
              </a:rPr>
              <a:t>predmeti</a:t>
            </a:r>
          </a:p>
        </p:txBody>
      </p:sp>
      <p:sp>
        <p:nvSpPr>
          <p:cNvPr id="10246" name="Ograda vsebine 6"/>
          <p:cNvSpPr>
            <a:spLocks noGrp="1"/>
          </p:cNvSpPr>
          <p:nvPr>
            <p:ph sz="quarter" idx="4"/>
          </p:nvPr>
        </p:nvSpPr>
        <p:spPr>
          <a:xfrm>
            <a:off x="4716463" y="2420938"/>
            <a:ext cx="3929062" cy="3684587"/>
          </a:xfrm>
          <a:ln w="38100">
            <a:solidFill>
              <a:schemeClr val="accent6"/>
            </a:solidFill>
          </a:ln>
        </p:spPr>
        <p:txBody>
          <a:bodyPr/>
          <a:lstStyle/>
          <a:p>
            <a:pPr>
              <a:defRPr/>
            </a:pPr>
            <a:r>
              <a:rPr lang="sl-SI" sz="2800" dirty="0" smtClean="0"/>
              <a:t>Kako in koliko je </a:t>
            </a:r>
            <a:r>
              <a:rPr lang="sl-SI" sz="2800" b="1" dirty="0" smtClean="0">
                <a:solidFill>
                  <a:srgbClr val="C00000"/>
                </a:solidFill>
              </a:rPr>
              <a:t>strokovni</a:t>
            </a:r>
            <a:r>
              <a:rPr lang="sl-SI" sz="2800" dirty="0" smtClean="0"/>
              <a:t> jezik </a:t>
            </a:r>
            <a:r>
              <a:rPr lang="sl-SI" sz="2800" dirty="0" smtClean="0">
                <a:solidFill>
                  <a:srgbClr val="C00000"/>
                </a:solidFill>
              </a:rPr>
              <a:t>načrtno in sistematično prisoten </a:t>
            </a:r>
            <a:r>
              <a:rPr lang="sl-SI" sz="2800" dirty="0" smtClean="0"/>
              <a:t>pri pouku t.i. vsebinskih predmetov?</a:t>
            </a:r>
          </a:p>
        </p:txBody>
      </p:sp>
      <p:sp>
        <p:nvSpPr>
          <p:cNvPr id="3" name="Zaobljeni pravokotnik 2"/>
          <p:cNvSpPr/>
          <p:nvPr/>
        </p:nvSpPr>
        <p:spPr>
          <a:xfrm>
            <a:off x="2916238" y="5600700"/>
            <a:ext cx="5040312" cy="1079500"/>
          </a:xfrm>
          <a:prstGeom prst="roundRect">
            <a:avLst/>
          </a:prstGeom>
          <a:solidFill>
            <a:schemeClr val="bg1"/>
          </a:solidFill>
          <a:ln w="38100">
            <a:solidFill>
              <a:srgbClr val="00008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800" b="1" dirty="0">
                <a:solidFill>
                  <a:schemeClr val="accent6"/>
                </a:solidFill>
                <a:latin typeface="Arial Rounded MT Bold" pitchFamily="34" charset="0"/>
              </a:rPr>
              <a:t>Ugotavljanje in vrednotenje ocenjevanje (?) znanja?</a:t>
            </a:r>
          </a:p>
        </p:txBody>
      </p:sp>
    </p:spTree>
    <p:extLst>
      <p:ext uri="{BB962C8B-B14F-4D97-AF65-F5344CB8AC3E}">
        <p14:creationId xmlns:p14="http://schemas.microsoft.com/office/powerpoint/2010/main" val="3045172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38138"/>
          </a:xfrm>
          <a:solidFill>
            <a:srgbClr val="C00000"/>
          </a:solidFill>
        </p:spPr>
        <p:txBody>
          <a:bodyPr/>
          <a:lstStyle/>
          <a:p>
            <a:pPr algn="ctr"/>
            <a:r>
              <a:rPr lang="sl-SI" dirty="0" smtClean="0"/>
              <a:t/>
            </a:r>
            <a:br>
              <a:rPr lang="sl-SI" dirty="0" smtClean="0"/>
            </a:br>
            <a:r>
              <a:rPr lang="sl-SI" dirty="0" smtClean="0">
                <a:solidFill>
                  <a:schemeClr val="bg1"/>
                </a:solidFill>
                <a:latin typeface="Arial Rounded MT Bold" pitchFamily="34" charset="0"/>
              </a:rPr>
              <a:t>Učna / Strokovna pismenost v/pri TJ: </a:t>
            </a:r>
            <a:br>
              <a:rPr lang="sl-SI" dirty="0" smtClean="0">
                <a:solidFill>
                  <a:schemeClr val="bg1"/>
                </a:solidFill>
                <a:latin typeface="Arial Rounded MT Bold" pitchFamily="34" charset="0"/>
              </a:rPr>
            </a:br>
            <a:r>
              <a:rPr lang="sl-SI" dirty="0" smtClean="0">
                <a:solidFill>
                  <a:schemeClr val="bg1"/>
                </a:solidFill>
                <a:latin typeface="Arial Rounded MT Bold" pitchFamily="34" charset="0"/>
              </a:rPr>
              <a:t>Nekaj učnih strategij</a:t>
            </a:r>
            <a:r>
              <a:rPr lang="sl-SI" dirty="0">
                <a:solidFill>
                  <a:schemeClr val="bg1"/>
                </a:solidFill>
                <a:latin typeface="Arial Rounded MT Bold" pitchFamily="34" charset="0"/>
              </a:rPr>
              <a:t/>
            </a:r>
            <a:br>
              <a:rPr lang="sl-SI" dirty="0">
                <a:solidFill>
                  <a:schemeClr val="bg1"/>
                </a:solidFill>
                <a:latin typeface="Arial Rounded MT Bold" pitchFamily="34" charset="0"/>
              </a:rPr>
            </a:br>
            <a:endParaRPr lang="sl-SI" dirty="0">
              <a:solidFill>
                <a:schemeClr val="bg1"/>
              </a:solidFill>
              <a:latin typeface="Arial Rounded MT Bold" pitchFamily="34" charset="0"/>
            </a:endParaRPr>
          </a:p>
        </p:txBody>
      </p:sp>
      <p:sp>
        <p:nvSpPr>
          <p:cNvPr id="3" name="Ograda vsebine 2"/>
          <p:cNvSpPr>
            <a:spLocks noGrp="1"/>
          </p:cNvSpPr>
          <p:nvPr>
            <p:ph idx="1"/>
          </p:nvPr>
        </p:nvSpPr>
        <p:spPr>
          <a:xfrm>
            <a:off x="457200" y="1484784"/>
            <a:ext cx="8229600" cy="5184576"/>
          </a:xfrm>
        </p:spPr>
        <p:txBody>
          <a:bodyPr/>
          <a:lstStyle/>
          <a:p>
            <a:pPr marL="514350" indent="-514350">
              <a:buFont typeface="+mj-lt"/>
              <a:buAutoNum type="arabicPeriod"/>
            </a:pPr>
            <a:r>
              <a:rPr lang="sl-SI" sz="2400" dirty="0" smtClean="0"/>
              <a:t>Vključite razvijanje učne/strokovne pismenost v pouk TJ že na samem začetku</a:t>
            </a:r>
            <a:r>
              <a:rPr lang="en-US" sz="2400" dirty="0" smtClean="0"/>
              <a:t>.</a:t>
            </a:r>
            <a:endParaRPr lang="sl-SI" sz="2400" dirty="0"/>
          </a:p>
          <a:p>
            <a:pPr marL="514350" indent="-514350">
              <a:buFont typeface="+mj-lt"/>
              <a:buAutoNum type="arabicPeriod"/>
            </a:pPr>
            <a:r>
              <a:rPr lang="sl-SI" sz="2400" dirty="0" smtClean="0"/>
              <a:t>Izhajajte iz relevantnih (</a:t>
            </a:r>
            <a:r>
              <a:rPr lang="sl-SI" sz="2400" i="1" dirty="0" smtClean="0"/>
              <a:t>za učenca in </a:t>
            </a:r>
            <a:r>
              <a:rPr lang="sl-SI" sz="2400" i="1" dirty="0" err="1" smtClean="0"/>
              <a:t>kurikul</a:t>
            </a:r>
            <a:r>
              <a:rPr lang="sl-SI" sz="2400" dirty="0" smtClean="0"/>
              <a:t>)  raziskovalnih vprašanj (</a:t>
            </a:r>
            <a:r>
              <a:rPr lang="sl-SI" sz="2400" dirty="0" smtClean="0">
                <a:sym typeface="Wingdings 3"/>
              </a:rPr>
              <a:t> </a:t>
            </a:r>
            <a:r>
              <a:rPr lang="sl-SI" sz="2400" i="1" dirty="0" smtClean="0">
                <a:sym typeface="Wingdings 3"/>
              </a:rPr>
              <a:t>ustvarjanje učne potrebe!</a:t>
            </a:r>
            <a:r>
              <a:rPr lang="sl-SI" sz="2400" dirty="0" smtClean="0">
                <a:sym typeface="Wingdings 3"/>
              </a:rPr>
              <a:t>) in uporabite projektni pristop</a:t>
            </a:r>
            <a:r>
              <a:rPr lang="sl-SI" sz="2400" dirty="0" smtClean="0"/>
              <a:t>.</a:t>
            </a:r>
            <a:endParaRPr lang="sl-SI" sz="2400" dirty="0"/>
          </a:p>
          <a:p>
            <a:pPr marL="514350" indent="-514350">
              <a:buFont typeface="+mj-lt"/>
              <a:buAutoNum type="arabicPeriod"/>
            </a:pPr>
            <a:r>
              <a:rPr lang="sl-SI" sz="2400" dirty="0" smtClean="0"/>
              <a:t>Skrbno izberite besedilo  </a:t>
            </a:r>
            <a:r>
              <a:rPr lang="sl-SI" sz="2400" dirty="0"/>
              <a:t>(</a:t>
            </a:r>
            <a:r>
              <a:rPr lang="sl-SI" sz="2400" dirty="0">
                <a:sym typeface="Wingdings 3"/>
              </a:rPr>
              <a:t> </a:t>
            </a:r>
            <a:r>
              <a:rPr lang="sl-SI" sz="2400" dirty="0" smtClean="0">
                <a:sym typeface="Wingdings 3"/>
              </a:rPr>
              <a:t>v </a:t>
            </a:r>
            <a:r>
              <a:rPr lang="sl-SI" sz="2400" i="1" dirty="0" smtClean="0">
                <a:sym typeface="Wingdings 3"/>
              </a:rPr>
              <a:t>sodelovanju z učiteljem nejezikovnega/vsebinskega predmeta</a:t>
            </a:r>
            <a:r>
              <a:rPr lang="sl-SI" sz="2400" dirty="0" smtClean="0">
                <a:sym typeface="Wingdings 3"/>
              </a:rPr>
              <a:t>)  za razvijanje bralne zmožnosti</a:t>
            </a:r>
            <a:r>
              <a:rPr lang="en-US" sz="2400" dirty="0" smtClean="0"/>
              <a:t>.</a:t>
            </a:r>
            <a:endParaRPr lang="sl-SI" sz="2400" dirty="0"/>
          </a:p>
          <a:p>
            <a:pPr marL="514350" lvl="0" indent="-514350">
              <a:buFont typeface="+mj-lt"/>
              <a:buAutoNum type="arabicPeriod"/>
            </a:pPr>
            <a:r>
              <a:rPr lang="sl-SI" sz="2400" dirty="0" smtClean="0"/>
              <a:t>Aktivirajte predhodno znanje učencev</a:t>
            </a:r>
            <a:r>
              <a:rPr lang="en-US" sz="2400" dirty="0" smtClean="0"/>
              <a:t>.</a:t>
            </a:r>
            <a:endParaRPr lang="sl-SI" sz="2400" dirty="0"/>
          </a:p>
          <a:p>
            <a:pPr marL="514350" lvl="0" indent="-514350">
              <a:buFont typeface="+mj-lt"/>
              <a:buAutoNum type="arabicPeriod"/>
            </a:pPr>
            <a:r>
              <a:rPr lang="sl-SI" sz="2400" b="1" dirty="0" smtClean="0">
                <a:solidFill>
                  <a:srgbClr val="C00000"/>
                </a:solidFill>
              </a:rPr>
              <a:t>Razširiti</a:t>
            </a:r>
            <a:r>
              <a:rPr lang="en-US" sz="2400" b="1" dirty="0" smtClean="0">
                <a:solidFill>
                  <a:srgbClr val="C00000"/>
                </a:solidFill>
              </a:rPr>
              <a:t> </a:t>
            </a:r>
            <a:r>
              <a:rPr lang="sl-SI" sz="2400" b="1" dirty="0" smtClean="0">
                <a:solidFill>
                  <a:srgbClr val="C00000"/>
                </a:solidFill>
              </a:rPr>
              <a:t>besedišče, potrebno za razumevanje besedila</a:t>
            </a:r>
            <a:r>
              <a:rPr lang="en-US" sz="2400" b="1" dirty="0" smtClean="0">
                <a:solidFill>
                  <a:srgbClr val="C00000"/>
                </a:solidFill>
              </a:rPr>
              <a:t>.</a:t>
            </a:r>
            <a:endParaRPr lang="sl-SI" sz="2400" b="1" dirty="0">
              <a:solidFill>
                <a:srgbClr val="C00000"/>
              </a:solidFill>
            </a:endParaRPr>
          </a:p>
          <a:p>
            <a:pPr marL="514350" lvl="0" indent="-514350">
              <a:buFont typeface="+mj-lt"/>
              <a:buAutoNum type="arabicPeriod"/>
            </a:pPr>
            <a:r>
              <a:rPr lang="sl-SI" sz="2400" dirty="0" smtClean="0"/>
              <a:t>Navežite na materinščino in spodbudite transfer iz J1 v TJ</a:t>
            </a:r>
            <a:r>
              <a:rPr lang="en-US" sz="2400" dirty="0" smtClean="0"/>
              <a:t>. </a:t>
            </a:r>
            <a:endParaRPr lang="sl-SI" sz="2400" dirty="0"/>
          </a:p>
          <a:p>
            <a:endParaRPr lang="sl-SI" sz="2400" dirty="0"/>
          </a:p>
        </p:txBody>
      </p:sp>
    </p:spTree>
    <p:extLst>
      <p:ext uri="{BB962C8B-B14F-4D97-AF65-F5344CB8AC3E}">
        <p14:creationId xmlns:p14="http://schemas.microsoft.com/office/powerpoint/2010/main" val="1983144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706090"/>
          </a:xfrm>
          <a:ln w="38100">
            <a:solidFill>
              <a:srgbClr val="C00000"/>
            </a:solidFill>
          </a:ln>
        </p:spPr>
        <p:txBody>
          <a:bodyPr/>
          <a:lstStyle/>
          <a:p>
            <a:pPr algn="ctr"/>
            <a:r>
              <a:rPr lang="sl-SI" dirty="0" smtClean="0">
                <a:solidFill>
                  <a:srgbClr val="C00000"/>
                </a:solidFill>
                <a:latin typeface="Arial Rounded MT Bold" pitchFamily="34" charset="0"/>
              </a:rPr>
              <a:t>Učenje besedišča strokovnega jezika</a:t>
            </a:r>
            <a:endParaRPr lang="sl-SI" dirty="0">
              <a:solidFill>
                <a:srgbClr val="C00000"/>
              </a:solidFill>
              <a:latin typeface="Arial Rounded MT Bold" pitchFamily="34" charset="0"/>
            </a:endParaRPr>
          </a:p>
        </p:txBody>
      </p:sp>
      <p:sp>
        <p:nvSpPr>
          <p:cNvPr id="3" name="Ograda vsebine 2"/>
          <p:cNvSpPr>
            <a:spLocks noGrp="1"/>
          </p:cNvSpPr>
          <p:nvPr>
            <p:ph idx="1"/>
          </p:nvPr>
        </p:nvSpPr>
        <p:spPr>
          <a:xfrm>
            <a:off x="467544" y="1268760"/>
            <a:ext cx="8229600" cy="5112568"/>
          </a:xfrm>
        </p:spPr>
        <p:txBody>
          <a:bodyPr/>
          <a:lstStyle/>
          <a:p>
            <a:pPr>
              <a:buFont typeface="Arial" pitchFamily="34" charset="0"/>
              <a:buChar char="•"/>
            </a:pPr>
            <a:r>
              <a:rPr lang="sl-SI" sz="2400" dirty="0" smtClean="0"/>
              <a:t>V pouk (T)J vgradite dnevne rutine, ustne in </a:t>
            </a:r>
            <a:r>
              <a:rPr lang="sl-SI" sz="2400" dirty="0" err="1" smtClean="0"/>
              <a:t>pisme</a:t>
            </a:r>
            <a:r>
              <a:rPr lang="sl-SI" sz="2400" dirty="0" smtClean="0"/>
              <a:t>, povezane z učenje besedišča (npr. hitra ponovitev itd.). </a:t>
            </a:r>
            <a:endParaRPr lang="sl-SI" sz="2400" dirty="0"/>
          </a:p>
          <a:p>
            <a:pPr>
              <a:buFont typeface="Arial" pitchFamily="34" charset="0"/>
              <a:buChar char="•"/>
            </a:pPr>
            <a:r>
              <a:rPr lang="sl-SI" sz="2400" dirty="0" smtClean="0"/>
              <a:t>Razvijajte besedno zavedanje (t.i. </a:t>
            </a:r>
            <a:r>
              <a:rPr lang="sl-SI" sz="2400" i="1" dirty="0" err="1" smtClean="0"/>
              <a:t>word</a:t>
            </a:r>
            <a:r>
              <a:rPr lang="sl-SI" sz="2400" i="1" dirty="0" smtClean="0"/>
              <a:t> </a:t>
            </a:r>
            <a:r>
              <a:rPr lang="sl-SI" sz="2400" i="1" dirty="0" err="1" smtClean="0"/>
              <a:t>awareness</a:t>
            </a:r>
            <a:r>
              <a:rPr lang="sl-SI" sz="2400" i="1" dirty="0" smtClean="0"/>
              <a:t> /</a:t>
            </a:r>
            <a:r>
              <a:rPr lang="sl-SI" sz="2400" i="1" dirty="0" err="1" smtClean="0"/>
              <a:t>consciousness</a:t>
            </a:r>
            <a:r>
              <a:rPr lang="sl-SI" sz="2400" dirty="0" smtClean="0"/>
              <a:t>).</a:t>
            </a:r>
            <a:endParaRPr lang="sl-SI" sz="2400" dirty="0"/>
          </a:p>
          <a:p>
            <a:pPr>
              <a:buFont typeface="Arial" pitchFamily="34" charset="0"/>
              <a:buChar char="•"/>
            </a:pPr>
            <a:r>
              <a:rPr lang="sl-SI" sz="2400" dirty="0" smtClean="0"/>
              <a:t>V pouk vključite učenje strategij za učenje besedišča.</a:t>
            </a:r>
            <a:endParaRPr lang="sl-SI" sz="2400" dirty="0"/>
          </a:p>
          <a:p>
            <a:pPr>
              <a:buFont typeface="Arial" pitchFamily="34" charset="0"/>
              <a:buChar char="•"/>
            </a:pPr>
            <a:r>
              <a:rPr lang="sl-SI" sz="2400" dirty="0" smtClean="0"/>
              <a:t>Učenje besedišča povežite </a:t>
            </a:r>
            <a:r>
              <a:rPr lang="sl-SI" sz="2400" dirty="0"/>
              <a:t>z</a:t>
            </a:r>
            <a:r>
              <a:rPr lang="sl-SI" sz="2400" dirty="0" smtClean="0"/>
              <a:t> vsebinami, ki jih učenci obravnavajo pri drugih predmetih.</a:t>
            </a:r>
          </a:p>
          <a:p>
            <a:pPr>
              <a:buFont typeface="Arial" pitchFamily="34" charset="0"/>
              <a:buChar char="•"/>
            </a:pPr>
            <a:r>
              <a:rPr lang="sl-SI" sz="2400" dirty="0" smtClean="0"/>
              <a:t>Strokovno besedišče poučujte na neposreden, ozaveščen način.</a:t>
            </a:r>
            <a:endParaRPr lang="sl-SI" sz="2400" dirty="0"/>
          </a:p>
          <a:p>
            <a:pPr>
              <a:buFont typeface="Arial" pitchFamily="34" charset="0"/>
              <a:buChar char="•"/>
            </a:pPr>
            <a:r>
              <a:rPr lang="en-US" sz="2400" dirty="0" smtClean="0"/>
              <a:t>U</a:t>
            </a:r>
            <a:r>
              <a:rPr lang="sl-SI" sz="2400" dirty="0" smtClean="0"/>
              <a:t>porabljate vizualno podporo.</a:t>
            </a:r>
            <a:endParaRPr lang="sl-SI" sz="2800" dirty="0"/>
          </a:p>
          <a:p>
            <a:pPr>
              <a:buFont typeface="Arial" pitchFamily="34" charset="0"/>
              <a:buChar char="•"/>
            </a:pPr>
            <a:r>
              <a:rPr lang="sl-SI" sz="2400" dirty="0" smtClean="0"/>
              <a:t>Posebej bodite pozorni pri učenju večpomenskih besed.</a:t>
            </a:r>
          </a:p>
          <a:p>
            <a:pPr>
              <a:buFont typeface="Arial" pitchFamily="34" charset="0"/>
              <a:buChar char="•"/>
            </a:pPr>
            <a:r>
              <a:rPr lang="sl-SI" sz="2400" dirty="0" smtClean="0"/>
              <a:t>Vgradite v učenje besed ustrezen obseg urjenja.</a:t>
            </a:r>
            <a:endParaRPr lang="sl-SI" sz="2800" dirty="0"/>
          </a:p>
          <a:p>
            <a:pPr marL="0" indent="0">
              <a:buNone/>
            </a:pPr>
            <a:r>
              <a:rPr lang="en-US" dirty="0"/>
              <a:t/>
            </a:r>
            <a:br>
              <a:rPr lang="en-US" dirty="0"/>
            </a:br>
            <a:endParaRPr lang="sl-SI" dirty="0"/>
          </a:p>
        </p:txBody>
      </p:sp>
    </p:spTree>
    <p:extLst>
      <p:ext uri="{BB962C8B-B14F-4D97-AF65-F5344CB8AC3E}">
        <p14:creationId xmlns:p14="http://schemas.microsoft.com/office/powerpoint/2010/main" val="2849830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1052736"/>
            <a:ext cx="8229600" cy="5256584"/>
          </a:xfrm>
        </p:spPr>
        <p:txBody>
          <a:bodyPr/>
          <a:lstStyle/>
          <a:p>
            <a:r>
              <a:rPr lang="en-US" sz="2800" dirty="0" err="1" smtClean="0"/>
              <a:t>Frayer</a:t>
            </a:r>
            <a:r>
              <a:rPr lang="sl-SI" sz="2800" dirty="0" smtClean="0"/>
              <a:t>jev</a:t>
            </a:r>
            <a:r>
              <a:rPr lang="en-US" sz="2800" dirty="0" smtClean="0"/>
              <a:t> </a:t>
            </a:r>
            <a:r>
              <a:rPr lang="en-US" sz="2800" dirty="0"/>
              <a:t>model </a:t>
            </a:r>
            <a:r>
              <a:rPr lang="sl-SI" sz="2800" dirty="0" smtClean="0"/>
              <a:t>je</a:t>
            </a:r>
            <a:r>
              <a:rPr lang="en-US" sz="2800" dirty="0" smtClean="0"/>
              <a:t> </a:t>
            </a:r>
            <a:r>
              <a:rPr lang="sl-SI" sz="2800" b="1" dirty="0" smtClean="0"/>
              <a:t>učna aktivnost, ki temelji na </a:t>
            </a:r>
            <a:r>
              <a:rPr lang="sl-SI" sz="2800" b="1" dirty="0" err="1" smtClean="0"/>
              <a:t>kategorizacji</a:t>
            </a:r>
            <a:r>
              <a:rPr lang="sl-SI" sz="2800" b="1" dirty="0" smtClean="0"/>
              <a:t> besed</a:t>
            </a:r>
            <a:r>
              <a:rPr lang="sl-SI" sz="2800" dirty="0" smtClean="0"/>
              <a:t>, namenjena razvijanju/poglabljanju </a:t>
            </a:r>
            <a:r>
              <a:rPr lang="sl-SI" sz="2800" b="1" dirty="0" smtClean="0">
                <a:solidFill>
                  <a:srgbClr val="C00000"/>
                </a:solidFill>
              </a:rPr>
              <a:t>razumevanja pojmov</a:t>
            </a:r>
            <a:r>
              <a:rPr lang="en-US" sz="2800" dirty="0" smtClean="0"/>
              <a:t>. </a:t>
            </a:r>
            <a:endParaRPr lang="sl-SI" sz="2800" dirty="0" smtClean="0"/>
          </a:p>
          <a:p>
            <a:r>
              <a:rPr lang="sl-SI" sz="2800" dirty="0" smtClean="0"/>
              <a:t>Obstajata dve različici </a:t>
            </a:r>
            <a:r>
              <a:rPr lang="en-US" sz="2800" dirty="0" err="1" smtClean="0"/>
              <a:t>Frayer</a:t>
            </a:r>
            <a:r>
              <a:rPr lang="sl-SI" sz="2800" dirty="0" err="1" smtClean="0"/>
              <a:t>jevega</a:t>
            </a:r>
            <a:r>
              <a:rPr lang="en-US" sz="2800" dirty="0" smtClean="0"/>
              <a:t> model</a:t>
            </a:r>
            <a:r>
              <a:rPr lang="sl-SI" sz="2800" dirty="0" smtClean="0"/>
              <a:t>a</a:t>
            </a:r>
            <a:r>
              <a:rPr lang="en-US" sz="2800" dirty="0" smtClean="0"/>
              <a:t>.</a:t>
            </a:r>
            <a:endParaRPr lang="sl-SI" sz="2800" dirty="0" smtClean="0"/>
          </a:p>
          <a:p>
            <a:pPr marL="514350" indent="-514350">
              <a:buFont typeface="+mj-lt"/>
              <a:buAutoNum type="arabicPeriod"/>
            </a:pPr>
            <a:r>
              <a:rPr lang="sl-SI" sz="2800" dirty="0" smtClean="0"/>
              <a:t>V prvi različici učenci oblikujejo definicijo, navedejo značilnosti in našteje nekaj primerov, kaj koncept je in kaj koncept ni</a:t>
            </a:r>
            <a:r>
              <a:rPr lang="en-US" sz="2800" dirty="0" smtClean="0"/>
              <a:t>. </a:t>
            </a:r>
            <a:endParaRPr lang="sl-SI" sz="2800" dirty="0" smtClean="0"/>
          </a:p>
          <a:p>
            <a:pPr marL="514350" indent="-514350">
              <a:buFont typeface="+mj-lt"/>
              <a:buAutoNum type="arabicPeriod"/>
            </a:pPr>
            <a:r>
              <a:rPr lang="sl-SI" sz="2800" dirty="0" smtClean="0"/>
              <a:t>V drugi različici učenci analizirajo bistvene in nebistvene lastnosti besede/koncepta in poglobijo</a:t>
            </a:r>
            <a:r>
              <a:rPr lang="en-US" sz="2800" dirty="0" smtClean="0"/>
              <a:t> </a:t>
            </a:r>
            <a:r>
              <a:rPr lang="sl-SI" sz="2800" dirty="0" smtClean="0"/>
              <a:t>(rafinirajo) svoje razumevanje z navajanjem primerov v </a:t>
            </a:r>
            <a:r>
              <a:rPr lang="sl-SI" sz="2800" dirty="0" err="1" smtClean="0"/>
              <a:t>kategrijan</a:t>
            </a:r>
            <a:r>
              <a:rPr lang="sl-SI" sz="2800" dirty="0" smtClean="0"/>
              <a:t> „je“ in „ni“</a:t>
            </a:r>
            <a:r>
              <a:rPr lang="en-US" sz="2800" dirty="0" smtClean="0"/>
              <a:t>. </a:t>
            </a:r>
            <a:endParaRPr lang="en-US" sz="2800" dirty="0"/>
          </a:p>
          <a:p>
            <a:endParaRPr lang="sl-SI" dirty="0"/>
          </a:p>
        </p:txBody>
      </p:sp>
      <p:sp>
        <p:nvSpPr>
          <p:cNvPr id="4" name="Naslov 1"/>
          <p:cNvSpPr>
            <a:spLocks noGrp="1"/>
          </p:cNvSpPr>
          <p:nvPr>
            <p:ph type="title"/>
          </p:nvPr>
        </p:nvSpPr>
        <p:spPr>
          <a:xfrm>
            <a:off x="457200" y="274638"/>
            <a:ext cx="8229600" cy="634082"/>
          </a:xfrm>
          <a:ln w="38100">
            <a:solidFill>
              <a:srgbClr val="C00000"/>
            </a:solidFill>
          </a:ln>
        </p:spPr>
        <p:txBody>
          <a:bodyPr/>
          <a:lstStyle/>
          <a:p>
            <a:pPr algn="ctr"/>
            <a:r>
              <a:rPr lang="sl-SI" dirty="0" smtClean="0"/>
              <a:t/>
            </a:r>
            <a:br>
              <a:rPr lang="sl-SI" dirty="0" smtClean="0"/>
            </a:br>
            <a:r>
              <a:rPr lang="sl-SI" dirty="0" smtClean="0"/>
              <a:t/>
            </a:r>
            <a:br>
              <a:rPr lang="sl-SI" dirty="0" smtClean="0"/>
            </a:br>
            <a:r>
              <a:rPr lang="sl-SI" dirty="0" err="1" smtClean="0">
                <a:solidFill>
                  <a:srgbClr val="C00000"/>
                </a:solidFill>
                <a:latin typeface="Arial Rounded MT Bold" pitchFamily="34" charset="0"/>
              </a:rPr>
              <a:t>Frayerjev</a:t>
            </a:r>
            <a:r>
              <a:rPr lang="sl-SI" dirty="0" smtClean="0">
                <a:solidFill>
                  <a:srgbClr val="C00000"/>
                </a:solidFill>
                <a:latin typeface="Arial Rounded MT Bold" pitchFamily="34" charset="0"/>
              </a:rPr>
              <a:t> </a:t>
            </a:r>
            <a:r>
              <a:rPr lang="sl-SI" dirty="0">
                <a:solidFill>
                  <a:srgbClr val="C00000"/>
                </a:solidFill>
                <a:latin typeface="Arial Rounded MT Bold" pitchFamily="34" charset="0"/>
              </a:rPr>
              <a:t>m</a:t>
            </a:r>
            <a:r>
              <a:rPr lang="sl-SI" dirty="0" smtClean="0">
                <a:solidFill>
                  <a:srgbClr val="C00000"/>
                </a:solidFill>
                <a:latin typeface="Arial Rounded MT Bold" pitchFamily="34" charset="0"/>
              </a:rPr>
              <a:t>odel: Kaj je</a:t>
            </a:r>
            <a:r>
              <a:rPr lang="en-US" dirty="0" smtClean="0">
                <a:solidFill>
                  <a:srgbClr val="C00000"/>
                </a:solidFill>
                <a:latin typeface="Arial Rounded MT Bold" pitchFamily="34" charset="0"/>
              </a:rPr>
              <a:t>? </a:t>
            </a:r>
            <a:r>
              <a:rPr lang="en-US" dirty="0"/>
              <a:t/>
            </a:r>
            <a:br>
              <a:rPr lang="en-US" dirty="0"/>
            </a:br>
            <a:r>
              <a:rPr lang="sl-SI" dirty="0">
                <a:solidFill>
                  <a:srgbClr val="C00000"/>
                </a:solidFill>
                <a:latin typeface="Arial Rounded MT Bold" pitchFamily="34" charset="0"/>
              </a:rPr>
              <a:t/>
            </a:r>
            <a:br>
              <a:rPr lang="sl-SI" dirty="0">
                <a:solidFill>
                  <a:srgbClr val="C00000"/>
                </a:solidFill>
                <a:latin typeface="Arial Rounded MT Bold" pitchFamily="34" charset="0"/>
              </a:rPr>
            </a:br>
            <a:endParaRPr lang="sl-SI" dirty="0">
              <a:solidFill>
                <a:srgbClr val="C00000"/>
              </a:solidFill>
              <a:latin typeface="Arial Rounded MT Bold" pitchFamily="34" charset="0"/>
            </a:endParaRPr>
          </a:p>
        </p:txBody>
      </p:sp>
      <p:sp>
        <p:nvSpPr>
          <p:cNvPr id="5" name="Pravokotnik 4"/>
          <p:cNvSpPr/>
          <p:nvPr/>
        </p:nvSpPr>
        <p:spPr>
          <a:xfrm>
            <a:off x="569822" y="6294015"/>
            <a:ext cx="8136904" cy="369332"/>
          </a:xfrm>
          <a:prstGeom prst="rect">
            <a:avLst/>
          </a:prstGeom>
        </p:spPr>
        <p:txBody>
          <a:bodyPr wrap="square">
            <a:spAutoFit/>
          </a:bodyPr>
          <a:lstStyle/>
          <a:p>
            <a:r>
              <a:rPr lang="sl-SI" dirty="0">
                <a:hlinkClick r:id="rId2"/>
              </a:rPr>
              <a:t>http://</a:t>
            </a:r>
            <a:r>
              <a:rPr lang="sl-SI" dirty="0" smtClean="0">
                <a:hlinkClick r:id="rId2"/>
              </a:rPr>
              <a:t>www.tantasqua.org/superintendent/Profdevelopment/etfrayermodel.html</a:t>
            </a:r>
            <a:r>
              <a:rPr lang="sl-SI" dirty="0" smtClean="0"/>
              <a:t> </a:t>
            </a:r>
            <a:endParaRPr lang="sl-SI" dirty="0"/>
          </a:p>
        </p:txBody>
      </p:sp>
    </p:spTree>
    <p:extLst>
      <p:ext uri="{BB962C8B-B14F-4D97-AF65-F5344CB8AC3E}">
        <p14:creationId xmlns:p14="http://schemas.microsoft.com/office/powerpoint/2010/main" val="2897839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1196752"/>
            <a:ext cx="8229600" cy="5112568"/>
          </a:xfrm>
        </p:spPr>
        <p:txBody>
          <a:bodyPr/>
          <a:lstStyle/>
          <a:p>
            <a:pPr marL="514350" indent="-514350">
              <a:buAutoNum type="arabicPeriod"/>
            </a:pPr>
            <a:r>
              <a:rPr lang="en-US" sz="2800" dirty="0" smtClean="0"/>
              <a:t>Assign </a:t>
            </a:r>
            <a:r>
              <a:rPr lang="en-US" sz="2800" dirty="0"/>
              <a:t>a concept that might be confusing because of its relational qualities</a:t>
            </a:r>
            <a:r>
              <a:rPr lang="en-US" sz="2800" dirty="0" smtClean="0"/>
              <a:t>.</a:t>
            </a:r>
            <a:endParaRPr lang="sl-SI" sz="2800" dirty="0" smtClean="0"/>
          </a:p>
          <a:p>
            <a:pPr marL="514350" indent="-514350">
              <a:buAutoNum type="arabicPeriod"/>
            </a:pPr>
            <a:r>
              <a:rPr lang="en-US" sz="2800" dirty="0" smtClean="0"/>
              <a:t>Explain </a:t>
            </a:r>
            <a:r>
              <a:rPr lang="en-US" sz="2800" dirty="0"/>
              <a:t>the </a:t>
            </a:r>
            <a:r>
              <a:rPr lang="en-US" sz="2800" dirty="0" err="1"/>
              <a:t>Frayer</a:t>
            </a:r>
            <a:r>
              <a:rPr lang="en-US" sz="2800" dirty="0"/>
              <a:t> model </a:t>
            </a:r>
            <a:r>
              <a:rPr lang="en-US" sz="2800" dirty="0" smtClean="0"/>
              <a:t>diagram.</a:t>
            </a:r>
            <a:endParaRPr lang="sl-SI" sz="2800" dirty="0" smtClean="0"/>
          </a:p>
          <a:p>
            <a:pPr marL="514350" indent="-514350">
              <a:buAutoNum type="arabicPeriod"/>
            </a:pPr>
            <a:r>
              <a:rPr lang="en-US" sz="2800" dirty="0" smtClean="0"/>
              <a:t>Model </a:t>
            </a:r>
            <a:r>
              <a:rPr lang="en-US" sz="2800" dirty="0"/>
              <a:t>how to fill out the </a:t>
            </a:r>
            <a:r>
              <a:rPr lang="en-US" sz="2800" dirty="0" smtClean="0"/>
              <a:t>diagram.</a:t>
            </a:r>
            <a:endParaRPr lang="sl-SI" sz="2800" dirty="0" smtClean="0"/>
          </a:p>
          <a:p>
            <a:pPr marL="514350" indent="-514350">
              <a:buAutoNum type="arabicPeriod"/>
            </a:pPr>
            <a:r>
              <a:rPr lang="en-US" sz="2800" dirty="0" smtClean="0"/>
              <a:t>Provide </a:t>
            </a:r>
            <a:r>
              <a:rPr lang="en-US" sz="2800" dirty="0"/>
              <a:t>students with time to practice with assigned </a:t>
            </a:r>
            <a:r>
              <a:rPr lang="en-US" sz="2800" dirty="0" smtClean="0"/>
              <a:t>terms.</a:t>
            </a:r>
            <a:endParaRPr lang="sl-SI" sz="2800" dirty="0" smtClean="0"/>
          </a:p>
          <a:p>
            <a:pPr marL="514350" indent="-514350">
              <a:buAutoNum type="arabicPeriod"/>
            </a:pPr>
            <a:r>
              <a:rPr lang="en-US" sz="2800" dirty="0" smtClean="0"/>
              <a:t>Once </a:t>
            </a:r>
            <a:r>
              <a:rPr lang="en-US" sz="2800" dirty="0"/>
              <a:t>the diagram is complete, let students share their work with other students. Display students' diagrams as posters throughout the unit so students can refer to the words and continue to add ideas. </a:t>
            </a:r>
          </a:p>
          <a:p>
            <a:endParaRPr lang="sl-SI" dirty="0"/>
          </a:p>
        </p:txBody>
      </p:sp>
      <p:sp>
        <p:nvSpPr>
          <p:cNvPr id="4" name="Naslov 1"/>
          <p:cNvSpPr>
            <a:spLocks noGrp="1"/>
          </p:cNvSpPr>
          <p:nvPr>
            <p:ph type="title"/>
          </p:nvPr>
        </p:nvSpPr>
        <p:spPr>
          <a:xfrm>
            <a:off x="457200" y="274638"/>
            <a:ext cx="8229600" cy="634082"/>
          </a:xfrm>
          <a:ln w="38100">
            <a:solidFill>
              <a:srgbClr val="C00000"/>
            </a:solidFill>
          </a:ln>
        </p:spPr>
        <p:txBody>
          <a:bodyPr/>
          <a:lstStyle/>
          <a:p>
            <a:pPr algn="ctr"/>
            <a:r>
              <a:rPr lang="sl-SI" dirty="0" smtClean="0"/>
              <a:t/>
            </a:r>
            <a:br>
              <a:rPr lang="sl-SI" dirty="0" smtClean="0"/>
            </a:br>
            <a:r>
              <a:rPr lang="sl-SI" dirty="0" err="1" smtClean="0">
                <a:solidFill>
                  <a:srgbClr val="C00000"/>
                </a:solidFill>
                <a:latin typeface="Arial Rounded MT Bold" pitchFamily="34" charset="0"/>
              </a:rPr>
              <a:t>The</a:t>
            </a:r>
            <a:r>
              <a:rPr lang="sl-SI" dirty="0" smtClean="0">
                <a:solidFill>
                  <a:srgbClr val="C00000"/>
                </a:solidFill>
                <a:latin typeface="Arial Rounded MT Bold" pitchFamily="34" charset="0"/>
              </a:rPr>
              <a:t> </a:t>
            </a:r>
            <a:r>
              <a:rPr lang="sl-SI" dirty="0" err="1" smtClean="0">
                <a:solidFill>
                  <a:srgbClr val="C00000"/>
                </a:solidFill>
                <a:latin typeface="Arial Rounded MT Bold" pitchFamily="34" charset="0"/>
              </a:rPr>
              <a:t>Frayer</a:t>
            </a:r>
            <a:r>
              <a:rPr lang="sl-SI" dirty="0" smtClean="0">
                <a:solidFill>
                  <a:srgbClr val="C00000"/>
                </a:solidFill>
                <a:latin typeface="Arial Rounded MT Bold" pitchFamily="34" charset="0"/>
              </a:rPr>
              <a:t> Model: </a:t>
            </a:r>
            <a:r>
              <a:rPr lang="sl-SI" dirty="0" err="1" smtClean="0">
                <a:solidFill>
                  <a:srgbClr val="C00000"/>
                </a:solidFill>
                <a:latin typeface="Arial Rounded MT Bold" pitchFamily="34" charset="0"/>
              </a:rPr>
              <a:t>How</a:t>
            </a:r>
            <a:r>
              <a:rPr lang="sl-SI" dirty="0" smtClean="0">
                <a:solidFill>
                  <a:srgbClr val="C00000"/>
                </a:solidFill>
                <a:latin typeface="Arial Rounded MT Bold" pitchFamily="34" charset="0"/>
              </a:rPr>
              <a:t> to </a:t>
            </a:r>
            <a:r>
              <a:rPr lang="sl-SI" dirty="0" err="1" smtClean="0">
                <a:solidFill>
                  <a:srgbClr val="C00000"/>
                </a:solidFill>
                <a:latin typeface="Arial Rounded MT Bold" pitchFamily="34" charset="0"/>
              </a:rPr>
              <a:t>use</a:t>
            </a:r>
            <a:r>
              <a:rPr lang="sl-SI" dirty="0" smtClean="0">
                <a:solidFill>
                  <a:srgbClr val="C00000"/>
                </a:solidFill>
                <a:latin typeface="Arial Rounded MT Bold" pitchFamily="34" charset="0"/>
              </a:rPr>
              <a:t> it</a:t>
            </a:r>
            <a:r>
              <a:rPr lang="sl-SI" dirty="0">
                <a:solidFill>
                  <a:srgbClr val="C00000"/>
                </a:solidFill>
                <a:latin typeface="Arial Rounded MT Bold" pitchFamily="34" charset="0"/>
              </a:rPr>
              <a:t/>
            </a:r>
            <a:br>
              <a:rPr lang="sl-SI" dirty="0">
                <a:solidFill>
                  <a:srgbClr val="C00000"/>
                </a:solidFill>
                <a:latin typeface="Arial Rounded MT Bold" pitchFamily="34" charset="0"/>
              </a:rPr>
            </a:br>
            <a:endParaRPr lang="sl-SI" dirty="0">
              <a:solidFill>
                <a:srgbClr val="C00000"/>
              </a:solidFill>
              <a:latin typeface="Arial Rounded MT Bold" pitchFamily="34" charset="0"/>
            </a:endParaRPr>
          </a:p>
        </p:txBody>
      </p:sp>
    </p:spTree>
    <p:extLst>
      <p:ext uri="{BB962C8B-B14F-4D97-AF65-F5344CB8AC3E}">
        <p14:creationId xmlns:p14="http://schemas.microsoft.com/office/powerpoint/2010/main" val="1800373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slov 6"/>
          <p:cNvSpPr>
            <a:spLocks noGrp="1"/>
          </p:cNvSpPr>
          <p:nvPr>
            <p:ph type="title"/>
          </p:nvPr>
        </p:nvSpPr>
        <p:spPr>
          <a:xfrm>
            <a:off x="476657" y="404664"/>
            <a:ext cx="8229600" cy="777875"/>
          </a:xfrm>
          <a:solidFill>
            <a:srgbClr val="000099"/>
          </a:solidFill>
        </p:spPr>
        <p:txBody>
          <a:bodyPr/>
          <a:lstStyle/>
          <a:p>
            <a:pPr algn="ctr"/>
            <a:r>
              <a:rPr lang="sl-SI" dirty="0" smtClean="0">
                <a:solidFill>
                  <a:schemeClr val="bg1"/>
                </a:solidFill>
                <a:latin typeface="Arial Rounded MT Bold" pitchFamily="34" charset="0"/>
              </a:rPr>
              <a:t>JEZIK IN VEDE/DISCIPLINE/PREDMETI</a:t>
            </a:r>
          </a:p>
        </p:txBody>
      </p:sp>
      <p:sp>
        <p:nvSpPr>
          <p:cNvPr id="17411" name="Ograda vsebine 7"/>
          <p:cNvSpPr>
            <a:spLocks noGrp="1"/>
          </p:cNvSpPr>
          <p:nvPr>
            <p:ph idx="1"/>
          </p:nvPr>
        </p:nvSpPr>
        <p:spPr>
          <a:xfrm>
            <a:off x="460297" y="2708920"/>
            <a:ext cx="3535640" cy="2160240"/>
          </a:xfrm>
        </p:spPr>
        <p:txBody>
          <a:bodyPr/>
          <a:lstStyle/>
          <a:p>
            <a:r>
              <a:rPr lang="sl-SI" b="1" dirty="0" smtClean="0"/>
              <a:t>Jezik</a:t>
            </a:r>
            <a:r>
              <a:rPr lang="sl-SI" dirty="0" smtClean="0"/>
              <a:t> kot sredstvo/orodje </a:t>
            </a:r>
            <a:r>
              <a:rPr lang="sl-SI" b="1" dirty="0" smtClean="0">
                <a:solidFill>
                  <a:srgbClr val="C00000"/>
                </a:solidFill>
              </a:rPr>
              <a:t>raziskovanja</a:t>
            </a:r>
            <a:r>
              <a:rPr lang="sl-SI" dirty="0" smtClean="0"/>
              <a:t> in </a:t>
            </a:r>
            <a:r>
              <a:rPr lang="sl-SI" b="1" dirty="0" smtClean="0">
                <a:solidFill>
                  <a:srgbClr val="C00000"/>
                </a:solidFill>
              </a:rPr>
              <a:t>pojasnjevanja</a:t>
            </a:r>
          </a:p>
          <a:p>
            <a:pPr marL="0" indent="0">
              <a:buNone/>
            </a:pPr>
            <a:endParaRPr lang="sl-SI" dirty="0" smtClean="0"/>
          </a:p>
        </p:txBody>
      </p:sp>
      <p:pic>
        <p:nvPicPr>
          <p:cNvPr id="1028" name="Picture 4" descr="http://bonnaire-it.com/wp-content/plugins/1-flash-gallery/show_image.php?width=800&amp;filename=/wp-content/uploads/fgallery/20110622125714.jpg"/>
          <p:cNvPicPr>
            <a:picLocks noChangeAspect="1" noChangeArrowheads="1"/>
          </p:cNvPicPr>
          <p:nvPr/>
        </p:nvPicPr>
        <p:blipFill rotWithShape="1">
          <a:blip r:embed="rId2">
            <a:extLst>
              <a:ext uri="{28A0092B-C50C-407E-A947-70E740481C1C}">
                <a14:useLocalDpi xmlns:a14="http://schemas.microsoft.com/office/drawing/2010/main" val="0"/>
              </a:ext>
            </a:extLst>
          </a:blip>
          <a:srcRect t="19098" b="4987"/>
          <a:stretch/>
        </p:blipFill>
        <p:spPr bwMode="auto">
          <a:xfrm>
            <a:off x="4147763" y="2644240"/>
            <a:ext cx="4421314" cy="28083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Ograda vsebine 7"/>
          <p:cNvSpPr txBox="1">
            <a:spLocks/>
          </p:cNvSpPr>
          <p:nvPr/>
        </p:nvSpPr>
        <p:spPr bwMode="auto">
          <a:xfrm>
            <a:off x="476657" y="1400672"/>
            <a:ext cx="8190686"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sl-SI" b="1" dirty="0" smtClean="0"/>
              <a:t>Jezik</a:t>
            </a:r>
            <a:r>
              <a:rPr lang="sl-SI" dirty="0" smtClean="0"/>
              <a:t> kot sredstvo/orodje </a:t>
            </a:r>
            <a:r>
              <a:rPr lang="sl-SI" b="1" dirty="0" smtClean="0">
                <a:solidFill>
                  <a:srgbClr val="C00000"/>
                </a:solidFill>
              </a:rPr>
              <a:t>spoznavanja</a:t>
            </a:r>
            <a:r>
              <a:rPr lang="sl-SI" dirty="0" smtClean="0"/>
              <a:t> in sredstvo </a:t>
            </a:r>
            <a:r>
              <a:rPr lang="sl-SI" b="1" dirty="0" smtClean="0">
                <a:solidFill>
                  <a:srgbClr val="C00000"/>
                </a:solidFill>
              </a:rPr>
              <a:t>sporazumevanja</a:t>
            </a:r>
          </a:p>
          <a:p>
            <a:pPr marL="0" indent="0">
              <a:buFontTx/>
              <a:buNone/>
            </a:pPr>
            <a:endParaRPr lang="sl-SI" dirty="0" smtClean="0"/>
          </a:p>
        </p:txBody>
      </p:sp>
    </p:spTree>
    <p:extLst>
      <p:ext uri="{BB962C8B-B14F-4D97-AF65-F5344CB8AC3E}">
        <p14:creationId xmlns:p14="http://schemas.microsoft.com/office/powerpoint/2010/main" val="320894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634082"/>
          </a:xfrm>
          <a:ln w="38100">
            <a:solidFill>
              <a:srgbClr val="C00000"/>
            </a:solidFill>
          </a:ln>
        </p:spPr>
        <p:txBody>
          <a:bodyPr/>
          <a:lstStyle/>
          <a:p>
            <a:pPr lvl="0" algn="ctr"/>
            <a:r>
              <a:rPr lang="sl-SI" dirty="0" smtClean="0">
                <a:solidFill>
                  <a:schemeClr val="tx1"/>
                </a:solidFill>
                <a:latin typeface="Arial Rounded MT Bold" pitchFamily="34" charset="0"/>
                <a:cs typeface="Arial" pitchFamily="34" charset="0"/>
              </a:rPr>
              <a:t/>
            </a:r>
            <a:br>
              <a:rPr lang="sl-SI" dirty="0" smtClean="0">
                <a:solidFill>
                  <a:schemeClr val="tx1"/>
                </a:solidFill>
                <a:latin typeface="Arial Rounded MT Bold" pitchFamily="34" charset="0"/>
                <a:cs typeface="Arial" pitchFamily="34" charset="0"/>
              </a:rPr>
            </a:br>
            <a:r>
              <a:rPr lang="sl-SI" dirty="0" err="1" smtClean="0">
                <a:solidFill>
                  <a:srgbClr val="C00000"/>
                </a:solidFill>
                <a:latin typeface="Arial Rounded MT Bold" pitchFamily="34" charset="0"/>
                <a:cs typeface="Arial" pitchFamily="34" charset="0"/>
              </a:rPr>
              <a:t>Frayer</a:t>
            </a:r>
            <a:r>
              <a:rPr lang="sl-SI" dirty="0" smtClean="0">
                <a:solidFill>
                  <a:srgbClr val="C00000"/>
                </a:solidFill>
                <a:latin typeface="Arial Rounded MT Bold" pitchFamily="34" charset="0"/>
                <a:cs typeface="Arial" pitchFamily="34" charset="0"/>
              </a:rPr>
              <a:t> Model </a:t>
            </a:r>
            <a:r>
              <a:rPr lang="sl-SI" dirty="0" err="1">
                <a:solidFill>
                  <a:srgbClr val="C00000"/>
                </a:solidFill>
                <a:latin typeface="Arial Rounded MT Bold" pitchFamily="34" charset="0"/>
                <a:cs typeface="Arial" pitchFamily="34" charset="0"/>
              </a:rPr>
              <a:t>Examples</a:t>
            </a:r>
            <a:r>
              <a:rPr lang="sl-SI" dirty="0">
                <a:solidFill>
                  <a:srgbClr val="C00000"/>
                </a:solidFill>
                <a:latin typeface="Arial Rounded MT Bold" pitchFamily="34" charset="0"/>
                <a:cs typeface="Arial" pitchFamily="34" charset="0"/>
              </a:rPr>
              <a:t> </a:t>
            </a:r>
            <a:r>
              <a:rPr lang="sl-SI" b="0" dirty="0">
                <a:solidFill>
                  <a:schemeClr val="tx1"/>
                </a:solidFill>
                <a:latin typeface="Arial" pitchFamily="34" charset="0"/>
                <a:cs typeface="Arial" pitchFamily="34" charset="0"/>
              </a:rPr>
              <a:t/>
            </a:r>
            <a:br>
              <a:rPr lang="sl-SI" b="0" dirty="0">
                <a:solidFill>
                  <a:schemeClr val="tx1"/>
                </a:solidFill>
                <a:latin typeface="Arial" pitchFamily="34" charset="0"/>
                <a:cs typeface="Arial" pitchFamily="34" charset="0"/>
              </a:rPr>
            </a:br>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3496946167"/>
              </p:ext>
            </p:extLst>
          </p:nvPr>
        </p:nvGraphicFramePr>
        <p:xfrm>
          <a:off x="457200" y="1196752"/>
          <a:ext cx="8229600" cy="4536503"/>
        </p:xfrm>
        <a:graphic>
          <a:graphicData uri="http://schemas.openxmlformats.org/drawingml/2006/table">
            <a:tbl>
              <a:tblPr/>
              <a:tblGrid>
                <a:gridCol w="4186808"/>
                <a:gridCol w="4042792"/>
              </a:tblGrid>
              <a:tr h="1924577">
                <a:tc>
                  <a:txBody>
                    <a:bodyPr/>
                    <a:lstStyle/>
                    <a:p>
                      <a:pPr algn="l"/>
                      <a:r>
                        <a:rPr lang="sl-SI" sz="2400" b="1" dirty="0" err="1"/>
                        <a:t>Definition</a:t>
                      </a:r>
                      <a:r>
                        <a:rPr lang="sl-SI" sz="2400" b="1" dirty="0"/>
                        <a:t> </a:t>
                      </a:r>
                      <a:r>
                        <a:rPr lang="sl-SI" sz="2400" b="1" dirty="0" smtClean="0"/>
                        <a:t>(</a:t>
                      </a:r>
                      <a:r>
                        <a:rPr lang="sl-SI" sz="2400" b="1" dirty="0"/>
                        <a:t>in </a:t>
                      </a:r>
                      <a:r>
                        <a:rPr lang="sl-SI" sz="2400" b="1" dirty="0" err="1"/>
                        <a:t>own</a:t>
                      </a:r>
                      <a:r>
                        <a:rPr lang="sl-SI" sz="2400" b="1" dirty="0"/>
                        <a:t> </a:t>
                      </a:r>
                      <a:r>
                        <a:rPr lang="sl-SI" sz="2400" b="1" dirty="0" err="1"/>
                        <a:t>words</a:t>
                      </a:r>
                      <a:r>
                        <a:rPr lang="sl-SI" sz="2400" b="1" dirty="0" smtClean="0"/>
                        <a:t>)</a:t>
                      </a:r>
                      <a:r>
                        <a:rPr lang="sl-SI" sz="2400" dirty="0" smtClean="0"/>
                        <a:t> </a:t>
                      </a:r>
                      <a:endParaRPr lang="sl-SI" sz="2400" dirty="0"/>
                    </a:p>
                    <a:p>
                      <a:pPr algn="l"/>
                      <a:endParaRPr lang="sl-SI" sz="2400" dirty="0"/>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algn="r"/>
                      <a:r>
                        <a:rPr lang="sl-SI" sz="2400" b="1" dirty="0" err="1"/>
                        <a:t>Characteristics</a:t>
                      </a:r>
                      <a:r>
                        <a:rPr lang="sl-SI" sz="2400" dirty="0"/>
                        <a:t> </a:t>
                      </a:r>
                    </a:p>
                    <a:p>
                      <a:pPr algn="r"/>
                      <a:r>
                        <a:rPr lang="sl-SI" sz="2400" dirty="0" smtClean="0"/>
                        <a:t> </a:t>
                      </a:r>
                      <a:endParaRPr lang="sl-SI" sz="2400" dirty="0"/>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r h="687349">
                <a:tc gridSpan="2">
                  <a:txBody>
                    <a:bodyPr/>
                    <a:lstStyle/>
                    <a:p>
                      <a:pPr algn="ctr"/>
                      <a:r>
                        <a:rPr lang="sl-SI" sz="2400" b="1" dirty="0"/>
                        <a:t>(WORD</a:t>
                      </a:r>
                      <a:r>
                        <a:rPr lang="sl-SI" sz="2400" dirty="0"/>
                        <a:t>)</a:t>
                      </a:r>
                    </a:p>
                  </a:txBody>
                  <a:tcPr marL="15240" marR="15240" marT="15240" marB="1524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hMerge="1">
                  <a:txBody>
                    <a:bodyPr/>
                    <a:lstStyle/>
                    <a:p>
                      <a:endParaRPr lang="sl-SI"/>
                    </a:p>
                  </a:txBody>
                  <a:tcPr/>
                </a:tc>
              </a:tr>
              <a:tr h="1924577">
                <a:tc>
                  <a:txBody>
                    <a:bodyPr/>
                    <a:lstStyle/>
                    <a:p>
                      <a:pPr algn="l"/>
                      <a:r>
                        <a:rPr lang="sl-SI" sz="2400" b="1" dirty="0" err="1"/>
                        <a:t>Examples</a:t>
                      </a:r>
                      <a:r>
                        <a:rPr lang="sl-SI" sz="2400" b="1" dirty="0"/>
                        <a:t> </a:t>
                      </a:r>
                      <a:r>
                        <a:rPr lang="sl-SI" sz="2400" b="1" dirty="0" smtClean="0"/>
                        <a:t>(</a:t>
                      </a:r>
                      <a:r>
                        <a:rPr lang="sl-SI" sz="2400" b="1" dirty="0" err="1"/>
                        <a:t>from</a:t>
                      </a:r>
                      <a:r>
                        <a:rPr lang="sl-SI" sz="2400" b="1" dirty="0"/>
                        <a:t> </a:t>
                      </a:r>
                      <a:r>
                        <a:rPr lang="sl-SI" sz="2400" b="1" dirty="0" err="1"/>
                        <a:t>own</a:t>
                      </a:r>
                      <a:r>
                        <a:rPr lang="sl-SI" sz="2400" b="1" dirty="0"/>
                        <a:t> </a:t>
                      </a:r>
                      <a:r>
                        <a:rPr lang="sl-SI" sz="2400" b="1" dirty="0" err="1"/>
                        <a:t>life</a:t>
                      </a:r>
                      <a:r>
                        <a:rPr lang="sl-SI" sz="2400" b="1" dirty="0"/>
                        <a:t>)</a:t>
                      </a:r>
                      <a:r>
                        <a:rPr lang="sl-SI" sz="2400" dirty="0"/>
                        <a:t> </a:t>
                      </a: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algn="r"/>
                      <a:r>
                        <a:rPr lang="sl-SI" sz="2400" b="1" dirty="0" err="1"/>
                        <a:t>Non</a:t>
                      </a:r>
                      <a:r>
                        <a:rPr lang="sl-SI" sz="2400" b="1" dirty="0"/>
                        <a:t>-</a:t>
                      </a:r>
                      <a:r>
                        <a:rPr lang="sl-SI" sz="2400" b="1" dirty="0" err="1"/>
                        <a:t>Examples</a:t>
                      </a:r>
                      <a:r>
                        <a:rPr lang="sl-SI" sz="2400" dirty="0"/>
                        <a:t> </a:t>
                      </a:r>
                    </a:p>
                    <a:p>
                      <a:pPr algn="r"/>
                      <a:endParaRPr lang="sl-SI" sz="2400" dirty="0"/>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529795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188640"/>
            <a:ext cx="8229600" cy="634082"/>
          </a:xfrm>
          <a:ln w="38100">
            <a:solidFill>
              <a:srgbClr val="C00000"/>
            </a:solidFill>
          </a:ln>
        </p:spPr>
        <p:txBody>
          <a:bodyPr/>
          <a:lstStyle/>
          <a:p>
            <a:pPr lvl="0" algn="ctr"/>
            <a:r>
              <a:rPr lang="sl-SI" dirty="0" smtClean="0">
                <a:solidFill>
                  <a:schemeClr val="tx1"/>
                </a:solidFill>
                <a:latin typeface="Arial Rounded MT Bold" pitchFamily="34" charset="0"/>
                <a:cs typeface="Arial" pitchFamily="34" charset="0"/>
              </a:rPr>
              <a:t/>
            </a:r>
            <a:br>
              <a:rPr lang="sl-SI" dirty="0" smtClean="0">
                <a:solidFill>
                  <a:schemeClr val="tx1"/>
                </a:solidFill>
                <a:latin typeface="Arial Rounded MT Bold" pitchFamily="34" charset="0"/>
                <a:cs typeface="Arial" pitchFamily="34" charset="0"/>
              </a:rPr>
            </a:br>
            <a:r>
              <a:rPr lang="sl-SI" dirty="0" err="1" smtClean="0">
                <a:solidFill>
                  <a:srgbClr val="C00000"/>
                </a:solidFill>
                <a:latin typeface="Arial Rounded MT Bold" pitchFamily="34" charset="0"/>
                <a:cs typeface="Arial" pitchFamily="34" charset="0"/>
              </a:rPr>
              <a:t>Frayer</a:t>
            </a:r>
            <a:r>
              <a:rPr lang="sl-SI" dirty="0" smtClean="0">
                <a:solidFill>
                  <a:srgbClr val="C00000"/>
                </a:solidFill>
                <a:latin typeface="Arial Rounded MT Bold" pitchFamily="34" charset="0"/>
                <a:cs typeface="Arial" pitchFamily="34" charset="0"/>
              </a:rPr>
              <a:t> </a:t>
            </a:r>
            <a:r>
              <a:rPr lang="sl-SI" dirty="0">
                <a:solidFill>
                  <a:srgbClr val="C00000"/>
                </a:solidFill>
                <a:latin typeface="Arial Rounded MT Bold" pitchFamily="34" charset="0"/>
                <a:cs typeface="Arial" pitchFamily="34" charset="0"/>
              </a:rPr>
              <a:t>Model </a:t>
            </a:r>
            <a:r>
              <a:rPr lang="sl-SI" dirty="0" err="1">
                <a:solidFill>
                  <a:srgbClr val="C00000"/>
                </a:solidFill>
                <a:latin typeface="Arial Rounded MT Bold" pitchFamily="34" charset="0"/>
                <a:cs typeface="Arial" pitchFamily="34" charset="0"/>
              </a:rPr>
              <a:t>Examples</a:t>
            </a:r>
            <a:r>
              <a:rPr lang="sl-SI" dirty="0">
                <a:solidFill>
                  <a:srgbClr val="C00000"/>
                </a:solidFill>
                <a:latin typeface="Arial Rounded MT Bold" pitchFamily="34" charset="0"/>
                <a:cs typeface="Arial" pitchFamily="34" charset="0"/>
              </a:rPr>
              <a:t> </a:t>
            </a:r>
            <a:r>
              <a:rPr lang="sl-SI" b="0" dirty="0">
                <a:solidFill>
                  <a:schemeClr val="tx1"/>
                </a:solidFill>
                <a:latin typeface="Arial" pitchFamily="34" charset="0"/>
                <a:cs typeface="Arial" pitchFamily="34" charset="0"/>
              </a:rPr>
              <a:t/>
            </a:r>
            <a:br>
              <a:rPr lang="sl-SI" b="0" dirty="0">
                <a:solidFill>
                  <a:schemeClr val="tx1"/>
                </a:solidFill>
                <a:latin typeface="Arial" pitchFamily="34" charset="0"/>
                <a:cs typeface="Arial" pitchFamily="34" charset="0"/>
              </a:rPr>
            </a:br>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2658645326"/>
              </p:ext>
            </p:extLst>
          </p:nvPr>
        </p:nvGraphicFramePr>
        <p:xfrm>
          <a:off x="467544" y="1196752"/>
          <a:ext cx="8229600" cy="5222200"/>
        </p:xfrm>
        <a:graphic>
          <a:graphicData uri="http://schemas.openxmlformats.org/drawingml/2006/table">
            <a:tbl>
              <a:tblPr/>
              <a:tblGrid>
                <a:gridCol w="4114800"/>
                <a:gridCol w="4114800"/>
              </a:tblGrid>
              <a:tr h="2160240">
                <a:tc>
                  <a:txBody>
                    <a:bodyPr/>
                    <a:lstStyle/>
                    <a:p>
                      <a:pPr algn="l">
                        <a:lnSpc>
                          <a:spcPts val="2600"/>
                        </a:lnSpc>
                      </a:pPr>
                      <a:r>
                        <a:rPr lang="sl-SI" sz="2400" b="1" dirty="0" err="1"/>
                        <a:t>Definition</a:t>
                      </a:r>
                      <a:r>
                        <a:rPr lang="sl-SI" sz="2400" b="1" dirty="0"/>
                        <a:t> </a:t>
                      </a:r>
                      <a:r>
                        <a:rPr lang="sl-SI" sz="2400" b="1" dirty="0" smtClean="0"/>
                        <a:t>(</a:t>
                      </a:r>
                      <a:r>
                        <a:rPr lang="sl-SI" sz="2400" b="1" dirty="0"/>
                        <a:t>in </a:t>
                      </a:r>
                      <a:r>
                        <a:rPr lang="sl-SI" sz="2400" b="1" dirty="0" err="1"/>
                        <a:t>own</a:t>
                      </a:r>
                      <a:r>
                        <a:rPr lang="sl-SI" sz="2400" b="1" dirty="0"/>
                        <a:t> </a:t>
                      </a:r>
                      <a:r>
                        <a:rPr lang="sl-SI" sz="2400" b="1" dirty="0" err="1"/>
                        <a:t>words</a:t>
                      </a:r>
                      <a:r>
                        <a:rPr lang="sl-SI" sz="2400" b="1" dirty="0" smtClean="0"/>
                        <a:t>)</a:t>
                      </a:r>
                      <a:r>
                        <a:rPr lang="sl-SI" sz="2400" dirty="0" smtClean="0"/>
                        <a:t> </a:t>
                      </a:r>
                      <a:endParaRPr lang="sl-SI" sz="2400" dirty="0"/>
                    </a:p>
                    <a:p>
                      <a:pPr marL="0" marR="0" indent="0" algn="l" defTabSz="914400" rtl="0" eaLnBrk="1" fontAlgn="auto" latinLnBrk="0" hangingPunct="1">
                        <a:lnSpc>
                          <a:spcPts val="2600"/>
                        </a:lnSpc>
                        <a:spcBef>
                          <a:spcPts val="0"/>
                        </a:spcBef>
                        <a:spcAft>
                          <a:spcPts val="0"/>
                        </a:spcAft>
                        <a:buClrTx/>
                        <a:buSzTx/>
                        <a:buFontTx/>
                        <a:buNone/>
                        <a:tabLst/>
                        <a:defRPr/>
                      </a:pPr>
                      <a:endParaRPr lang="sl-SI" sz="2400" dirty="0" smtClean="0">
                        <a:latin typeface="Arial Narrow" pitchFamily="34" charset="0"/>
                      </a:endParaRPr>
                    </a:p>
                    <a:p>
                      <a:pPr marL="0" marR="0" indent="0" algn="l" defTabSz="914400" rtl="0" eaLnBrk="1" fontAlgn="auto" latinLnBrk="0" hangingPunct="1">
                        <a:lnSpc>
                          <a:spcPts val="2600"/>
                        </a:lnSpc>
                        <a:spcBef>
                          <a:spcPts val="0"/>
                        </a:spcBef>
                        <a:spcAft>
                          <a:spcPts val="0"/>
                        </a:spcAft>
                        <a:buClrTx/>
                        <a:buSzTx/>
                        <a:buFontTx/>
                        <a:buNone/>
                        <a:tabLst/>
                        <a:defRPr/>
                      </a:pPr>
                      <a:r>
                        <a:rPr lang="en-US" sz="2400" dirty="0" smtClean="0">
                          <a:latin typeface="Arial Narrow" pitchFamily="34" charset="0"/>
                        </a:rPr>
                        <a:t>A mathematical shape that is a closed plane figure bounded by 3 or more line segments</a:t>
                      </a:r>
                      <a:endParaRPr lang="en-US" sz="2000" dirty="0" smtClean="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algn="r">
                        <a:lnSpc>
                          <a:spcPts val="2600"/>
                        </a:lnSpc>
                      </a:pPr>
                      <a:r>
                        <a:rPr lang="sl-SI" sz="2400" b="1" dirty="0" err="1"/>
                        <a:t>Characteristics</a:t>
                      </a:r>
                      <a:r>
                        <a:rPr lang="sl-SI" sz="2400" dirty="0"/>
                        <a:t> </a:t>
                      </a:r>
                    </a:p>
                    <a:p>
                      <a:pPr marL="342900" indent="-342900" algn="l">
                        <a:lnSpc>
                          <a:spcPts val="2600"/>
                        </a:lnSpc>
                        <a:buFont typeface="Arial" pitchFamily="34" charset="0"/>
                        <a:buChar char="•"/>
                      </a:pPr>
                      <a:r>
                        <a:rPr lang="en-US" sz="2400" dirty="0" smtClean="0">
                          <a:latin typeface="Arial Narrow" pitchFamily="34" charset="0"/>
                        </a:rPr>
                        <a:t>Closed</a:t>
                      </a: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Plane figure</a:t>
                      </a: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More than 2 straight sides</a:t>
                      </a: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2-dimensional</a:t>
                      </a: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Made of line segments</a:t>
                      </a:r>
                      <a:r>
                        <a:rPr lang="sl-SI" sz="2000" dirty="0" smtClean="0">
                          <a:latin typeface="Arial Narrow" pitchFamily="34" charset="0"/>
                        </a:rPr>
                        <a:t> </a:t>
                      </a:r>
                      <a:endParaRPr lang="sl-SI" sz="20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r h="720080">
                <a:tc gridSpan="2">
                  <a:txBody>
                    <a:bodyPr/>
                    <a:lstStyle/>
                    <a:p>
                      <a:pPr algn="ctr">
                        <a:lnSpc>
                          <a:spcPts val="2600"/>
                        </a:lnSpc>
                      </a:pPr>
                      <a:r>
                        <a:rPr lang="sl-SI" sz="3200" b="1" dirty="0" smtClean="0"/>
                        <a:t>POLYGON</a:t>
                      </a:r>
                      <a:endParaRPr lang="sl-SI" sz="3200" dirty="0"/>
                    </a:p>
                  </a:txBody>
                  <a:tcPr marL="15240" marR="15240" marT="15240" marB="1524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hMerge="1">
                  <a:txBody>
                    <a:bodyPr/>
                    <a:lstStyle/>
                    <a:p>
                      <a:endParaRPr lang="sl-SI"/>
                    </a:p>
                  </a:txBody>
                  <a:tcPr/>
                </a:tc>
              </a:tr>
              <a:tr h="1924577">
                <a:tc>
                  <a:txBody>
                    <a:bodyPr/>
                    <a:lstStyle/>
                    <a:p>
                      <a:pPr algn="l">
                        <a:lnSpc>
                          <a:spcPts val="2600"/>
                        </a:lnSpc>
                      </a:pPr>
                      <a:r>
                        <a:rPr lang="sl-SI" sz="2400" b="1" dirty="0" err="1"/>
                        <a:t>Examples</a:t>
                      </a:r>
                      <a:r>
                        <a:rPr lang="sl-SI" sz="2400" b="1" dirty="0"/>
                        <a:t> </a:t>
                      </a:r>
                      <a:endParaRPr lang="sl-SI" sz="2400" b="1" dirty="0" smtClean="0"/>
                    </a:p>
                    <a:p>
                      <a:pPr algn="l">
                        <a:lnSpc>
                          <a:spcPts val="2600"/>
                        </a:lnSpc>
                      </a:pPr>
                      <a:r>
                        <a:rPr lang="sl-SI" sz="2400" b="1" dirty="0" smtClean="0"/>
                        <a:t>(</a:t>
                      </a:r>
                      <a:r>
                        <a:rPr lang="sl-SI" sz="2400" b="1" dirty="0" err="1"/>
                        <a:t>from</a:t>
                      </a:r>
                      <a:r>
                        <a:rPr lang="sl-SI" sz="2400" b="1" dirty="0"/>
                        <a:t> </a:t>
                      </a:r>
                      <a:r>
                        <a:rPr lang="sl-SI" sz="2400" b="1" dirty="0" err="1"/>
                        <a:t>own</a:t>
                      </a:r>
                      <a:r>
                        <a:rPr lang="sl-SI" sz="2400" b="1" dirty="0"/>
                        <a:t> </a:t>
                      </a:r>
                      <a:r>
                        <a:rPr lang="sl-SI" sz="2400" b="1" dirty="0" err="1"/>
                        <a:t>life</a:t>
                      </a:r>
                      <a:r>
                        <a:rPr lang="sl-SI" sz="2400" b="1" dirty="0" smtClean="0"/>
                        <a:t>)</a:t>
                      </a:r>
                    </a:p>
                    <a:p>
                      <a:pPr marL="342900" indent="-342900" algn="l">
                        <a:lnSpc>
                          <a:spcPts val="2600"/>
                        </a:lnSpc>
                        <a:buFont typeface="Arial" pitchFamily="34" charset="0"/>
                        <a:buChar char="•"/>
                      </a:pPr>
                      <a:r>
                        <a:rPr lang="it-IT" sz="2400" dirty="0" err="1" smtClean="0">
                          <a:latin typeface="Arial Narrow" pitchFamily="34" charset="0"/>
                        </a:rPr>
                        <a:t>Pentagon</a:t>
                      </a:r>
                      <a:endParaRPr lang="sl-SI" sz="2400" dirty="0" smtClean="0">
                        <a:latin typeface="Arial Narrow" pitchFamily="34" charset="0"/>
                      </a:endParaRPr>
                    </a:p>
                    <a:p>
                      <a:pPr marL="342900" indent="-342900" algn="l">
                        <a:lnSpc>
                          <a:spcPts val="2600"/>
                        </a:lnSpc>
                        <a:buFont typeface="Arial" pitchFamily="34" charset="0"/>
                        <a:buChar char="•"/>
                      </a:pPr>
                      <a:r>
                        <a:rPr lang="it-IT" sz="2400" dirty="0" err="1" smtClean="0">
                          <a:latin typeface="Arial Narrow" pitchFamily="34" charset="0"/>
                        </a:rPr>
                        <a:t>Hexagon</a:t>
                      </a:r>
                      <a:endParaRPr lang="sl-SI" sz="2400" dirty="0" smtClean="0">
                        <a:latin typeface="Arial Narrow" pitchFamily="34" charset="0"/>
                      </a:endParaRPr>
                    </a:p>
                    <a:p>
                      <a:pPr marL="342900" indent="-342900" algn="l">
                        <a:lnSpc>
                          <a:spcPts val="2600"/>
                        </a:lnSpc>
                        <a:buFont typeface="Arial" pitchFamily="34" charset="0"/>
                        <a:buChar char="•"/>
                      </a:pPr>
                      <a:r>
                        <a:rPr lang="it-IT" sz="2400" dirty="0" err="1" smtClean="0">
                          <a:latin typeface="Arial Narrow" pitchFamily="34" charset="0"/>
                        </a:rPr>
                        <a:t>Square</a:t>
                      </a:r>
                      <a:endParaRPr lang="sl-SI" sz="2400" dirty="0" smtClean="0">
                        <a:latin typeface="Arial Narrow" pitchFamily="34" charset="0"/>
                      </a:endParaRPr>
                    </a:p>
                    <a:p>
                      <a:pPr marL="342900" indent="-342900" algn="l">
                        <a:lnSpc>
                          <a:spcPts val="2600"/>
                        </a:lnSpc>
                        <a:buFont typeface="Arial" pitchFamily="34" charset="0"/>
                        <a:buChar char="•"/>
                      </a:pPr>
                      <a:r>
                        <a:rPr lang="it-IT" sz="2400" dirty="0" err="1" smtClean="0">
                          <a:latin typeface="Arial Narrow" pitchFamily="34" charset="0"/>
                        </a:rPr>
                        <a:t>Trapezoid</a:t>
                      </a:r>
                      <a:endParaRPr lang="sl-SI" sz="2400" dirty="0" smtClean="0">
                        <a:latin typeface="Arial Narrow" pitchFamily="34" charset="0"/>
                      </a:endParaRPr>
                    </a:p>
                    <a:p>
                      <a:pPr marL="342900" indent="-342900" algn="l">
                        <a:lnSpc>
                          <a:spcPts val="2600"/>
                        </a:lnSpc>
                        <a:buFont typeface="Arial" pitchFamily="34" charset="0"/>
                        <a:buChar char="•"/>
                      </a:pPr>
                      <a:r>
                        <a:rPr lang="it-IT" sz="2400" dirty="0" err="1" smtClean="0">
                          <a:latin typeface="Arial Narrow" pitchFamily="34" charset="0"/>
                        </a:rPr>
                        <a:t>Rhombus</a:t>
                      </a:r>
                      <a:r>
                        <a:rPr lang="sl-SI" sz="2400" dirty="0" smtClean="0">
                          <a:latin typeface="Arial Narrow" pitchFamily="34" charset="0"/>
                        </a:rPr>
                        <a:t> </a:t>
                      </a:r>
                      <a:endParaRPr lang="sl-SI"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algn="r">
                        <a:lnSpc>
                          <a:spcPts val="2600"/>
                        </a:lnSpc>
                      </a:pPr>
                      <a:r>
                        <a:rPr lang="sl-SI" sz="2400" b="1" dirty="0" err="1"/>
                        <a:t>Non</a:t>
                      </a:r>
                      <a:r>
                        <a:rPr lang="sl-SI" sz="2400" b="1" dirty="0"/>
                        <a:t>-</a:t>
                      </a:r>
                      <a:r>
                        <a:rPr lang="sl-SI" sz="2400" b="1" dirty="0" err="1"/>
                        <a:t>Examples</a:t>
                      </a:r>
                      <a:r>
                        <a:rPr lang="sl-SI" sz="2400" dirty="0"/>
                        <a:t> </a:t>
                      </a:r>
                    </a:p>
                    <a:p>
                      <a:pPr marL="342900" indent="-342900" algn="l">
                        <a:lnSpc>
                          <a:spcPts val="2600"/>
                        </a:lnSpc>
                        <a:buFont typeface="Arial" pitchFamily="34" charset="0"/>
                        <a:buChar char="•"/>
                      </a:pPr>
                      <a:endParaRPr lang="sl-SI" sz="2400" dirty="0" smtClean="0">
                        <a:latin typeface="Arial Narrow" pitchFamily="34" charset="0"/>
                      </a:endParaRPr>
                    </a:p>
                    <a:p>
                      <a:pPr marL="342900" indent="-342900" algn="l">
                        <a:lnSpc>
                          <a:spcPts val="2600"/>
                        </a:lnSpc>
                        <a:buFont typeface="Arial" pitchFamily="34" charset="0"/>
                        <a:buChar char="•"/>
                      </a:pPr>
                      <a:r>
                        <a:rPr lang="sl-SI" sz="2400" dirty="0" err="1" smtClean="0">
                          <a:latin typeface="Arial Narrow" pitchFamily="34" charset="0"/>
                        </a:rPr>
                        <a:t>Circle</a:t>
                      </a:r>
                      <a:endParaRPr lang="sl-SI" sz="2400" dirty="0" smtClean="0">
                        <a:latin typeface="Arial Narrow" pitchFamily="34" charset="0"/>
                      </a:endParaRPr>
                    </a:p>
                    <a:p>
                      <a:pPr marL="342900" indent="-342900" algn="l">
                        <a:lnSpc>
                          <a:spcPts val="2600"/>
                        </a:lnSpc>
                        <a:buFont typeface="Arial" pitchFamily="34" charset="0"/>
                        <a:buChar char="•"/>
                      </a:pPr>
                      <a:r>
                        <a:rPr lang="sl-SI" sz="2400" dirty="0" smtClean="0">
                          <a:latin typeface="Arial Narrow" pitchFamily="34" charset="0"/>
                        </a:rPr>
                        <a:t>Cone</a:t>
                      </a:r>
                    </a:p>
                    <a:p>
                      <a:pPr marL="342900" indent="-342900" algn="l">
                        <a:lnSpc>
                          <a:spcPts val="2600"/>
                        </a:lnSpc>
                        <a:buFont typeface="Arial" pitchFamily="34" charset="0"/>
                        <a:buChar char="•"/>
                      </a:pPr>
                      <a:r>
                        <a:rPr lang="sl-SI" sz="2400" dirty="0" err="1" smtClean="0">
                          <a:latin typeface="Arial Narrow" pitchFamily="34" charset="0"/>
                        </a:rPr>
                        <a:t>Arrow</a:t>
                      </a:r>
                      <a:endParaRPr lang="sl-SI" sz="2400" dirty="0" smtClean="0">
                        <a:latin typeface="Arial Narrow" pitchFamily="34" charset="0"/>
                      </a:endParaRPr>
                    </a:p>
                    <a:p>
                      <a:pPr marL="342900" indent="-342900" algn="l">
                        <a:lnSpc>
                          <a:spcPts val="2600"/>
                        </a:lnSpc>
                        <a:buFont typeface="Arial" pitchFamily="34" charset="0"/>
                        <a:buChar char="•"/>
                      </a:pPr>
                      <a:r>
                        <a:rPr lang="sl-SI" sz="2400" dirty="0" err="1" smtClean="0">
                          <a:latin typeface="Arial Narrow" pitchFamily="34" charset="0"/>
                        </a:rPr>
                        <a:t>Cylinder</a:t>
                      </a:r>
                      <a:endParaRPr lang="sl-SI"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299200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188640"/>
            <a:ext cx="8229600" cy="634082"/>
          </a:xfrm>
          <a:ln w="38100">
            <a:solidFill>
              <a:srgbClr val="C00000"/>
            </a:solidFill>
          </a:ln>
        </p:spPr>
        <p:txBody>
          <a:bodyPr/>
          <a:lstStyle/>
          <a:p>
            <a:pPr lvl="0" algn="ctr"/>
            <a:r>
              <a:rPr lang="sl-SI" dirty="0" smtClean="0">
                <a:solidFill>
                  <a:schemeClr val="tx1"/>
                </a:solidFill>
                <a:latin typeface="Arial Rounded MT Bold" pitchFamily="34" charset="0"/>
                <a:cs typeface="Arial" pitchFamily="34" charset="0"/>
              </a:rPr>
              <a:t/>
            </a:r>
            <a:br>
              <a:rPr lang="sl-SI" dirty="0" smtClean="0">
                <a:solidFill>
                  <a:schemeClr val="tx1"/>
                </a:solidFill>
                <a:latin typeface="Arial Rounded MT Bold" pitchFamily="34" charset="0"/>
                <a:cs typeface="Arial" pitchFamily="34" charset="0"/>
              </a:rPr>
            </a:br>
            <a:r>
              <a:rPr lang="sl-SI" dirty="0" err="1" smtClean="0">
                <a:solidFill>
                  <a:srgbClr val="C00000"/>
                </a:solidFill>
                <a:latin typeface="Arial Rounded MT Bold" pitchFamily="34" charset="0"/>
                <a:cs typeface="Arial" pitchFamily="34" charset="0"/>
              </a:rPr>
              <a:t>Frayer</a:t>
            </a:r>
            <a:r>
              <a:rPr lang="sl-SI" dirty="0" smtClean="0">
                <a:solidFill>
                  <a:srgbClr val="C00000"/>
                </a:solidFill>
                <a:latin typeface="Arial Rounded MT Bold" pitchFamily="34" charset="0"/>
                <a:cs typeface="Arial" pitchFamily="34" charset="0"/>
              </a:rPr>
              <a:t> </a:t>
            </a:r>
            <a:r>
              <a:rPr lang="sl-SI" dirty="0">
                <a:solidFill>
                  <a:srgbClr val="C00000"/>
                </a:solidFill>
                <a:latin typeface="Arial Rounded MT Bold" pitchFamily="34" charset="0"/>
                <a:cs typeface="Arial" pitchFamily="34" charset="0"/>
              </a:rPr>
              <a:t>Model </a:t>
            </a:r>
            <a:r>
              <a:rPr lang="sl-SI" dirty="0" err="1">
                <a:solidFill>
                  <a:srgbClr val="C00000"/>
                </a:solidFill>
                <a:latin typeface="Arial Rounded MT Bold" pitchFamily="34" charset="0"/>
                <a:cs typeface="Arial" pitchFamily="34" charset="0"/>
              </a:rPr>
              <a:t>Examples</a:t>
            </a:r>
            <a:r>
              <a:rPr lang="sl-SI" dirty="0">
                <a:solidFill>
                  <a:srgbClr val="C00000"/>
                </a:solidFill>
                <a:latin typeface="Arial Rounded MT Bold" pitchFamily="34" charset="0"/>
                <a:cs typeface="Arial" pitchFamily="34" charset="0"/>
              </a:rPr>
              <a:t> </a:t>
            </a:r>
            <a:r>
              <a:rPr lang="sl-SI" b="0" dirty="0">
                <a:solidFill>
                  <a:schemeClr val="tx1"/>
                </a:solidFill>
                <a:latin typeface="Arial" pitchFamily="34" charset="0"/>
                <a:cs typeface="Arial" pitchFamily="34" charset="0"/>
              </a:rPr>
              <a:t/>
            </a:r>
            <a:br>
              <a:rPr lang="sl-SI" b="0" dirty="0">
                <a:solidFill>
                  <a:schemeClr val="tx1"/>
                </a:solidFill>
                <a:latin typeface="Arial" pitchFamily="34" charset="0"/>
                <a:cs typeface="Arial" pitchFamily="34" charset="0"/>
              </a:rPr>
            </a:br>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2852580761"/>
              </p:ext>
            </p:extLst>
          </p:nvPr>
        </p:nvGraphicFramePr>
        <p:xfrm>
          <a:off x="467544" y="1196752"/>
          <a:ext cx="8229600" cy="4819992"/>
        </p:xfrm>
        <a:graphic>
          <a:graphicData uri="http://schemas.openxmlformats.org/drawingml/2006/table">
            <a:tbl>
              <a:tblPr/>
              <a:tblGrid>
                <a:gridCol w="4114800"/>
                <a:gridCol w="4114800"/>
              </a:tblGrid>
              <a:tr h="2160240">
                <a:tc>
                  <a:txBody>
                    <a:bodyPr/>
                    <a:lstStyle/>
                    <a:p>
                      <a:pPr algn="l">
                        <a:lnSpc>
                          <a:spcPts val="2600"/>
                        </a:lnSpc>
                      </a:pPr>
                      <a:r>
                        <a:rPr lang="sl-SI" sz="2400" b="1" dirty="0" err="1"/>
                        <a:t>Definition</a:t>
                      </a:r>
                      <a:r>
                        <a:rPr lang="sl-SI" sz="2400" b="1" dirty="0"/>
                        <a:t> </a:t>
                      </a:r>
                      <a:r>
                        <a:rPr lang="sl-SI" sz="2400" b="1" dirty="0" smtClean="0"/>
                        <a:t>(</a:t>
                      </a:r>
                      <a:r>
                        <a:rPr lang="sl-SI" sz="2400" b="1" dirty="0"/>
                        <a:t>in </a:t>
                      </a:r>
                      <a:r>
                        <a:rPr lang="sl-SI" sz="2400" b="1" dirty="0" err="1"/>
                        <a:t>own</a:t>
                      </a:r>
                      <a:r>
                        <a:rPr lang="sl-SI" sz="2400" b="1" dirty="0"/>
                        <a:t> </a:t>
                      </a:r>
                      <a:r>
                        <a:rPr lang="sl-SI" sz="2400" b="1" dirty="0" err="1"/>
                        <a:t>words</a:t>
                      </a:r>
                      <a:r>
                        <a:rPr lang="sl-SI" sz="2400" b="1" dirty="0" smtClean="0"/>
                        <a:t>)</a:t>
                      </a:r>
                      <a:r>
                        <a:rPr lang="sl-SI" sz="2400" dirty="0" smtClean="0"/>
                        <a:t> </a:t>
                      </a:r>
                    </a:p>
                    <a:p>
                      <a:pPr algn="l">
                        <a:lnSpc>
                          <a:spcPts val="2600"/>
                        </a:lnSpc>
                      </a:pPr>
                      <a:endParaRPr lang="sl-SI" sz="2400" dirty="0"/>
                    </a:p>
                    <a:p>
                      <a:r>
                        <a:rPr lang="en-US" sz="2400" dirty="0" smtClean="0">
                          <a:latin typeface="Arial Narrow" pitchFamily="34" charset="0"/>
                        </a:rPr>
                        <a:t>The ideas, beliefs, and ways of</a:t>
                      </a:r>
                      <a:r>
                        <a:rPr lang="sl-SI" sz="2400" dirty="0" smtClean="0">
                          <a:latin typeface="Arial Narrow" pitchFamily="34" charset="0"/>
                        </a:rPr>
                        <a:t> </a:t>
                      </a:r>
                      <a:r>
                        <a:rPr lang="en-US" sz="2400" dirty="0" smtClean="0">
                          <a:latin typeface="Arial Narrow" pitchFamily="34" charset="0"/>
                        </a:rPr>
                        <a:t>doing things that a group of</a:t>
                      </a:r>
                      <a:r>
                        <a:rPr lang="sl-SI" sz="2400" dirty="0" smtClean="0">
                          <a:latin typeface="Arial Narrow" pitchFamily="34" charset="0"/>
                        </a:rPr>
                        <a:t> </a:t>
                      </a:r>
                      <a:r>
                        <a:rPr lang="en-US" sz="2400" dirty="0" smtClean="0">
                          <a:latin typeface="Arial Narrow" pitchFamily="34" charset="0"/>
                        </a:rPr>
                        <a:t>people who live in an area share.</a:t>
                      </a:r>
                      <a:endParaRPr lang="en-US"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algn="r">
                        <a:lnSpc>
                          <a:spcPts val="2600"/>
                        </a:lnSpc>
                      </a:pPr>
                      <a:r>
                        <a:rPr lang="sl-SI" sz="2400" b="1" dirty="0" err="1"/>
                        <a:t>Characteristics</a:t>
                      </a:r>
                      <a:r>
                        <a:rPr lang="sl-SI" sz="2400" dirty="0"/>
                        <a:t> </a:t>
                      </a:r>
                    </a:p>
                    <a:p>
                      <a:pPr marL="342900" indent="-342900" algn="l">
                        <a:lnSpc>
                          <a:spcPts val="2600"/>
                        </a:lnSpc>
                        <a:buFont typeface="Arial" pitchFamily="34" charset="0"/>
                        <a:buChar char="•"/>
                      </a:pP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Shared ideas</a:t>
                      </a: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Shared beliefs</a:t>
                      </a: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Shared practices</a:t>
                      </a:r>
                      <a:endParaRPr lang="sl-SI" sz="20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r h="648072">
                <a:tc gridSpan="2">
                  <a:txBody>
                    <a:bodyPr/>
                    <a:lstStyle/>
                    <a:p>
                      <a:pPr algn="ctr">
                        <a:lnSpc>
                          <a:spcPts val="2600"/>
                        </a:lnSpc>
                      </a:pPr>
                      <a:r>
                        <a:rPr lang="sl-SI" sz="3200" b="1" dirty="0" smtClean="0"/>
                        <a:t>CULTURE</a:t>
                      </a:r>
                      <a:endParaRPr lang="sl-SI" sz="3200" dirty="0"/>
                    </a:p>
                  </a:txBody>
                  <a:tcPr marL="15240" marR="15240" marT="15240" marB="1524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hMerge="1">
                  <a:txBody>
                    <a:bodyPr/>
                    <a:lstStyle/>
                    <a:p>
                      <a:endParaRPr lang="sl-SI"/>
                    </a:p>
                  </a:txBody>
                  <a:tcPr/>
                </a:tc>
              </a:tr>
              <a:tr h="1924577">
                <a:tc>
                  <a:txBody>
                    <a:bodyPr/>
                    <a:lstStyle/>
                    <a:p>
                      <a:pPr algn="l">
                        <a:lnSpc>
                          <a:spcPts val="2600"/>
                        </a:lnSpc>
                      </a:pPr>
                      <a:r>
                        <a:rPr lang="sl-SI" sz="2400" b="1" dirty="0" err="1"/>
                        <a:t>Examples</a:t>
                      </a:r>
                      <a:r>
                        <a:rPr lang="sl-SI" sz="2400" b="1" dirty="0"/>
                        <a:t> </a:t>
                      </a:r>
                      <a:r>
                        <a:rPr lang="sl-SI" sz="2400" b="1" dirty="0" smtClean="0"/>
                        <a:t>(</a:t>
                      </a:r>
                      <a:r>
                        <a:rPr lang="sl-SI" sz="2400" b="1" dirty="0" err="1"/>
                        <a:t>from</a:t>
                      </a:r>
                      <a:r>
                        <a:rPr lang="sl-SI" sz="2400" b="1" dirty="0"/>
                        <a:t> </a:t>
                      </a:r>
                      <a:r>
                        <a:rPr lang="sl-SI" sz="2400" b="1" dirty="0" err="1"/>
                        <a:t>own</a:t>
                      </a:r>
                      <a:r>
                        <a:rPr lang="sl-SI" sz="2400" b="1" dirty="0"/>
                        <a:t> </a:t>
                      </a:r>
                      <a:r>
                        <a:rPr lang="sl-SI" sz="2400" b="1" dirty="0" err="1"/>
                        <a:t>life</a:t>
                      </a:r>
                      <a:r>
                        <a:rPr lang="sl-SI" sz="2400" b="1" dirty="0" smtClean="0"/>
                        <a:t>)</a:t>
                      </a:r>
                    </a:p>
                    <a:p>
                      <a:pPr algn="l">
                        <a:lnSpc>
                          <a:spcPts val="2600"/>
                        </a:lnSpc>
                      </a:pPr>
                      <a:endParaRPr lang="sl-SI" sz="2400" b="1" dirty="0" smtClean="0"/>
                    </a:p>
                    <a:p>
                      <a:pPr marL="342900" indent="-342900">
                        <a:buFont typeface="Arial" pitchFamily="34" charset="0"/>
                        <a:buChar char="•"/>
                      </a:pPr>
                      <a:r>
                        <a:rPr lang="en-US" sz="2400" dirty="0" smtClean="0">
                          <a:latin typeface="Arial Narrow" pitchFamily="34" charset="0"/>
                        </a:rPr>
                        <a:t>What my friends and I wear </a:t>
                      </a:r>
                    </a:p>
                    <a:p>
                      <a:pPr marL="342900" indent="-342900">
                        <a:buFont typeface="Arial" pitchFamily="34" charset="0"/>
                        <a:buChar char="•"/>
                      </a:pPr>
                      <a:r>
                        <a:rPr lang="en-US" sz="2400" dirty="0" smtClean="0">
                          <a:latin typeface="Arial Narrow" pitchFamily="34" charset="0"/>
                        </a:rPr>
                        <a:t>Music we listen to</a:t>
                      </a:r>
                      <a:endParaRPr lang="en-US"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algn="r">
                        <a:lnSpc>
                          <a:spcPts val="2600"/>
                        </a:lnSpc>
                      </a:pPr>
                      <a:r>
                        <a:rPr lang="sl-SI" sz="2400" b="1" dirty="0" err="1"/>
                        <a:t>Non</a:t>
                      </a:r>
                      <a:r>
                        <a:rPr lang="sl-SI" sz="2400" b="1" dirty="0"/>
                        <a:t>-</a:t>
                      </a:r>
                      <a:r>
                        <a:rPr lang="sl-SI" sz="2400" b="1" dirty="0" err="1"/>
                        <a:t>Examples</a:t>
                      </a:r>
                      <a:r>
                        <a:rPr lang="sl-SI" sz="2400" dirty="0"/>
                        <a:t> </a:t>
                      </a:r>
                    </a:p>
                    <a:p>
                      <a:pPr marL="342900" indent="-342900" algn="l">
                        <a:lnSpc>
                          <a:spcPts val="2600"/>
                        </a:lnSpc>
                        <a:buFont typeface="Arial" pitchFamily="34" charset="0"/>
                        <a:buChar char="•"/>
                      </a:pP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Color of my hair</a:t>
                      </a: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Color of my eyes </a:t>
                      </a: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Nature</a:t>
                      </a:r>
                      <a:endParaRPr lang="sl-SI" sz="2400" dirty="0" smtClean="0">
                        <a:latin typeface="Arial Narrow" pitchFamily="34" charset="0"/>
                      </a:endParaRPr>
                    </a:p>
                    <a:p>
                      <a:pPr marL="342900" indent="-342900" algn="l">
                        <a:lnSpc>
                          <a:spcPts val="2600"/>
                        </a:lnSpc>
                        <a:buFont typeface="Arial" pitchFamily="34" charset="0"/>
                        <a:buChar char="•"/>
                      </a:pPr>
                      <a:r>
                        <a:rPr lang="en-US" sz="2400" dirty="0" smtClean="0">
                          <a:latin typeface="Arial Narrow" pitchFamily="34" charset="0"/>
                        </a:rPr>
                        <a:t>Weather</a:t>
                      </a:r>
                      <a:endParaRPr lang="sl-SI"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965778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188640"/>
            <a:ext cx="8229600" cy="634082"/>
          </a:xfrm>
          <a:ln w="38100">
            <a:solidFill>
              <a:srgbClr val="C00000"/>
            </a:solidFill>
          </a:ln>
        </p:spPr>
        <p:txBody>
          <a:bodyPr/>
          <a:lstStyle/>
          <a:p>
            <a:pPr lvl="0" algn="ctr"/>
            <a:r>
              <a:rPr lang="sl-SI" dirty="0" smtClean="0">
                <a:solidFill>
                  <a:schemeClr val="tx1"/>
                </a:solidFill>
                <a:latin typeface="Arial Rounded MT Bold" pitchFamily="34" charset="0"/>
                <a:cs typeface="Arial" pitchFamily="34" charset="0"/>
              </a:rPr>
              <a:t/>
            </a:r>
            <a:br>
              <a:rPr lang="sl-SI" dirty="0" smtClean="0">
                <a:solidFill>
                  <a:schemeClr val="tx1"/>
                </a:solidFill>
                <a:latin typeface="Arial Rounded MT Bold" pitchFamily="34" charset="0"/>
                <a:cs typeface="Arial" pitchFamily="34" charset="0"/>
              </a:rPr>
            </a:br>
            <a:r>
              <a:rPr lang="sl-SI" dirty="0" err="1" smtClean="0">
                <a:solidFill>
                  <a:srgbClr val="C00000"/>
                </a:solidFill>
                <a:latin typeface="Arial Rounded MT Bold" pitchFamily="34" charset="0"/>
                <a:cs typeface="Arial" pitchFamily="34" charset="0"/>
              </a:rPr>
              <a:t>Frayer</a:t>
            </a:r>
            <a:r>
              <a:rPr lang="sl-SI" dirty="0" smtClean="0">
                <a:solidFill>
                  <a:srgbClr val="C00000"/>
                </a:solidFill>
                <a:latin typeface="Arial Rounded MT Bold" pitchFamily="34" charset="0"/>
                <a:cs typeface="Arial" pitchFamily="34" charset="0"/>
              </a:rPr>
              <a:t> </a:t>
            </a:r>
            <a:r>
              <a:rPr lang="sl-SI" dirty="0">
                <a:solidFill>
                  <a:srgbClr val="C00000"/>
                </a:solidFill>
                <a:latin typeface="Arial Rounded MT Bold" pitchFamily="34" charset="0"/>
                <a:cs typeface="Arial" pitchFamily="34" charset="0"/>
              </a:rPr>
              <a:t>Model </a:t>
            </a:r>
            <a:r>
              <a:rPr lang="sl-SI" dirty="0" err="1">
                <a:solidFill>
                  <a:srgbClr val="C00000"/>
                </a:solidFill>
                <a:latin typeface="Arial Rounded MT Bold" pitchFamily="34" charset="0"/>
                <a:cs typeface="Arial" pitchFamily="34" charset="0"/>
              </a:rPr>
              <a:t>Examples</a:t>
            </a:r>
            <a:r>
              <a:rPr lang="sl-SI" dirty="0">
                <a:solidFill>
                  <a:srgbClr val="C00000"/>
                </a:solidFill>
                <a:latin typeface="Arial Rounded MT Bold" pitchFamily="34" charset="0"/>
                <a:cs typeface="Arial" pitchFamily="34" charset="0"/>
              </a:rPr>
              <a:t> </a:t>
            </a:r>
            <a:r>
              <a:rPr lang="sl-SI" b="0" dirty="0">
                <a:solidFill>
                  <a:schemeClr val="tx1"/>
                </a:solidFill>
                <a:latin typeface="Arial" pitchFamily="34" charset="0"/>
                <a:cs typeface="Arial" pitchFamily="34" charset="0"/>
              </a:rPr>
              <a:t/>
            </a:r>
            <a:br>
              <a:rPr lang="sl-SI" b="0" dirty="0">
                <a:solidFill>
                  <a:schemeClr val="tx1"/>
                </a:solidFill>
                <a:latin typeface="Arial" pitchFamily="34" charset="0"/>
                <a:cs typeface="Arial" pitchFamily="34" charset="0"/>
              </a:rPr>
            </a:br>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2037204161"/>
              </p:ext>
            </p:extLst>
          </p:nvPr>
        </p:nvGraphicFramePr>
        <p:xfrm>
          <a:off x="467544" y="908720"/>
          <a:ext cx="8229600" cy="5057121"/>
        </p:xfrm>
        <a:graphic>
          <a:graphicData uri="http://schemas.openxmlformats.org/drawingml/2006/table">
            <a:tbl>
              <a:tblPr/>
              <a:tblGrid>
                <a:gridCol w="4114800"/>
                <a:gridCol w="4114800"/>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sz="2400" b="1" dirty="0" err="1" smtClean="0"/>
                        <a:t>Essential</a:t>
                      </a:r>
                      <a:r>
                        <a:rPr lang="sl-SI" sz="2400" b="1" baseline="0" dirty="0" smtClean="0"/>
                        <a:t> </a:t>
                      </a:r>
                      <a:r>
                        <a:rPr lang="sl-SI" sz="2400" b="1" baseline="0" dirty="0" err="1" smtClean="0"/>
                        <a:t>characteristics</a:t>
                      </a:r>
                      <a:endParaRPr lang="sl-SI" sz="2400" dirty="0" smtClean="0"/>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marL="0" indent="0" algn="r">
                        <a:lnSpc>
                          <a:spcPts val="2600"/>
                        </a:lnSpc>
                        <a:buFont typeface="Arial" pitchFamily="34" charset="0"/>
                        <a:buNone/>
                      </a:pPr>
                      <a:r>
                        <a:rPr lang="sl-SI" sz="2400" b="1" dirty="0" err="1" smtClean="0"/>
                        <a:t>Non</a:t>
                      </a:r>
                      <a:r>
                        <a:rPr lang="sl-SI" sz="2400" b="1" dirty="0" smtClean="0"/>
                        <a:t>-</a:t>
                      </a:r>
                      <a:r>
                        <a:rPr lang="sl-SI" sz="2400" b="1" dirty="0" err="1" smtClean="0"/>
                        <a:t>essential</a:t>
                      </a:r>
                      <a:r>
                        <a:rPr lang="sl-SI" sz="2400" b="1" dirty="0" smtClean="0"/>
                        <a:t> </a:t>
                      </a:r>
                      <a:r>
                        <a:rPr lang="sl-SI" sz="2400" b="1" dirty="0" err="1" smtClean="0"/>
                        <a:t>charatcteristics</a:t>
                      </a:r>
                      <a:endParaRPr lang="sl-SI"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r h="1541368">
                <a:tc>
                  <a:txBody>
                    <a:bodyPr/>
                    <a:lstStyle/>
                    <a:p>
                      <a:pPr marL="342900" indent="-342900">
                        <a:buFont typeface="Arial" pitchFamily="34" charset="0"/>
                        <a:buChar char="•"/>
                      </a:pPr>
                      <a:endParaRPr lang="en-US"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algn="r">
                        <a:lnSpc>
                          <a:spcPts val="2600"/>
                        </a:lnSpc>
                      </a:pPr>
                      <a:endParaRPr lang="sl-SI"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r h="504056">
                <a:tc gridSpan="2">
                  <a:txBody>
                    <a:bodyPr/>
                    <a:lstStyle/>
                    <a:p>
                      <a:pPr algn="ctr">
                        <a:lnSpc>
                          <a:spcPts val="2600"/>
                        </a:lnSpc>
                      </a:pPr>
                      <a:r>
                        <a:rPr lang="sl-SI" sz="3200" b="1" dirty="0" smtClean="0"/>
                        <a:t>(</a:t>
                      </a:r>
                      <a:r>
                        <a:rPr lang="sl-SI" sz="3200" b="1" dirty="0" err="1" smtClean="0"/>
                        <a:t>word</a:t>
                      </a:r>
                      <a:r>
                        <a:rPr lang="sl-SI" sz="3200" b="1" dirty="0" smtClean="0"/>
                        <a:t>)</a:t>
                      </a:r>
                      <a:endParaRPr lang="sl-SI" sz="3200" dirty="0"/>
                    </a:p>
                  </a:txBody>
                  <a:tcPr marL="15240" marR="15240" marT="15240" marB="1524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hMerge="1">
                  <a:txBody>
                    <a:bodyPr/>
                    <a:lstStyle/>
                    <a:p>
                      <a:endParaRPr lang="sl-SI"/>
                    </a:p>
                  </a:txBody>
                  <a:tcPr/>
                </a:tc>
              </a:tr>
              <a:tr h="35940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sl-SI" sz="2400" b="1" dirty="0" err="1" smtClean="0"/>
                        <a:t>Examples</a:t>
                      </a:r>
                      <a:endParaRPr lang="sl-SI" sz="2400" b="1" dirty="0" smtClean="0"/>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marL="0" marR="0" indent="0" algn="r" defTabSz="914400" rtl="0" eaLnBrk="1" fontAlgn="auto" latinLnBrk="0" hangingPunct="1">
                        <a:lnSpc>
                          <a:spcPts val="2600"/>
                        </a:lnSpc>
                        <a:spcBef>
                          <a:spcPts val="0"/>
                        </a:spcBef>
                        <a:spcAft>
                          <a:spcPts val="0"/>
                        </a:spcAft>
                        <a:buClrTx/>
                        <a:buSzTx/>
                        <a:buFont typeface="Arial" pitchFamily="34" charset="0"/>
                        <a:buNone/>
                        <a:tabLst/>
                        <a:defRPr/>
                      </a:pPr>
                      <a:r>
                        <a:rPr lang="sl-SI" sz="2400" b="1" dirty="0" err="1" smtClean="0"/>
                        <a:t>Non</a:t>
                      </a:r>
                      <a:r>
                        <a:rPr lang="sl-SI" sz="2400" b="1" dirty="0" smtClean="0"/>
                        <a:t>-</a:t>
                      </a:r>
                      <a:r>
                        <a:rPr lang="sl-SI" sz="2400" b="1" dirty="0" err="1" smtClean="0"/>
                        <a:t>Examples</a:t>
                      </a:r>
                      <a:r>
                        <a:rPr lang="sl-SI" sz="2400" dirty="0" smtClean="0"/>
                        <a:t> </a:t>
                      </a: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r h="1924577">
                <a:tc>
                  <a:txBody>
                    <a:bodyPr/>
                    <a:lstStyle/>
                    <a:p>
                      <a:pPr marL="285750" indent="-285750" algn="l">
                        <a:lnSpc>
                          <a:spcPts val="2600"/>
                        </a:lnSpc>
                        <a:buFont typeface="Arial" pitchFamily="34" charset="0"/>
                        <a:buChar char="•"/>
                      </a:pPr>
                      <a:endParaRPr lang="en-US"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marL="342900" indent="-342900" algn="l">
                        <a:lnSpc>
                          <a:spcPts val="2600"/>
                        </a:lnSpc>
                        <a:buFont typeface="Arial" pitchFamily="34" charset="0"/>
                        <a:buChar char="•"/>
                      </a:pPr>
                      <a:endParaRPr lang="sl-SI"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322868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188640"/>
            <a:ext cx="8229600" cy="634082"/>
          </a:xfrm>
          <a:ln w="38100">
            <a:solidFill>
              <a:srgbClr val="C00000"/>
            </a:solidFill>
          </a:ln>
        </p:spPr>
        <p:txBody>
          <a:bodyPr/>
          <a:lstStyle/>
          <a:p>
            <a:pPr lvl="0" algn="ctr"/>
            <a:r>
              <a:rPr lang="sl-SI" dirty="0" smtClean="0">
                <a:solidFill>
                  <a:schemeClr val="tx1"/>
                </a:solidFill>
                <a:latin typeface="Arial Rounded MT Bold" pitchFamily="34" charset="0"/>
                <a:cs typeface="Arial" pitchFamily="34" charset="0"/>
              </a:rPr>
              <a:t/>
            </a:r>
            <a:br>
              <a:rPr lang="sl-SI" dirty="0" smtClean="0">
                <a:solidFill>
                  <a:schemeClr val="tx1"/>
                </a:solidFill>
                <a:latin typeface="Arial Rounded MT Bold" pitchFamily="34" charset="0"/>
                <a:cs typeface="Arial" pitchFamily="34" charset="0"/>
              </a:rPr>
            </a:br>
            <a:r>
              <a:rPr lang="sl-SI" dirty="0" err="1" smtClean="0">
                <a:solidFill>
                  <a:srgbClr val="C00000"/>
                </a:solidFill>
                <a:latin typeface="Arial Rounded MT Bold" pitchFamily="34" charset="0"/>
                <a:cs typeface="Arial" pitchFamily="34" charset="0"/>
              </a:rPr>
              <a:t>Frayer</a:t>
            </a:r>
            <a:r>
              <a:rPr lang="sl-SI" dirty="0" smtClean="0">
                <a:solidFill>
                  <a:srgbClr val="C00000"/>
                </a:solidFill>
                <a:latin typeface="Arial Rounded MT Bold" pitchFamily="34" charset="0"/>
                <a:cs typeface="Arial" pitchFamily="34" charset="0"/>
              </a:rPr>
              <a:t> </a:t>
            </a:r>
            <a:r>
              <a:rPr lang="sl-SI" dirty="0">
                <a:solidFill>
                  <a:srgbClr val="C00000"/>
                </a:solidFill>
                <a:latin typeface="Arial Rounded MT Bold" pitchFamily="34" charset="0"/>
                <a:cs typeface="Arial" pitchFamily="34" charset="0"/>
              </a:rPr>
              <a:t>Model </a:t>
            </a:r>
            <a:r>
              <a:rPr lang="sl-SI" dirty="0" err="1">
                <a:solidFill>
                  <a:srgbClr val="C00000"/>
                </a:solidFill>
                <a:latin typeface="Arial Rounded MT Bold" pitchFamily="34" charset="0"/>
                <a:cs typeface="Arial" pitchFamily="34" charset="0"/>
              </a:rPr>
              <a:t>Examples</a:t>
            </a:r>
            <a:r>
              <a:rPr lang="sl-SI" dirty="0">
                <a:solidFill>
                  <a:srgbClr val="C00000"/>
                </a:solidFill>
                <a:latin typeface="Arial Rounded MT Bold" pitchFamily="34" charset="0"/>
                <a:cs typeface="Arial" pitchFamily="34" charset="0"/>
              </a:rPr>
              <a:t> </a:t>
            </a:r>
            <a:r>
              <a:rPr lang="sl-SI" b="0" dirty="0">
                <a:solidFill>
                  <a:schemeClr val="tx1"/>
                </a:solidFill>
                <a:latin typeface="Arial" pitchFamily="34" charset="0"/>
                <a:cs typeface="Arial" pitchFamily="34" charset="0"/>
              </a:rPr>
              <a:t/>
            </a:r>
            <a:br>
              <a:rPr lang="sl-SI" b="0" dirty="0">
                <a:solidFill>
                  <a:schemeClr val="tx1"/>
                </a:solidFill>
                <a:latin typeface="Arial" pitchFamily="34" charset="0"/>
                <a:cs typeface="Arial" pitchFamily="34" charset="0"/>
              </a:rPr>
            </a:br>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667251765"/>
              </p:ext>
            </p:extLst>
          </p:nvPr>
        </p:nvGraphicFramePr>
        <p:xfrm>
          <a:off x="467544" y="908720"/>
          <a:ext cx="8229600" cy="5797226"/>
        </p:xfrm>
        <a:graphic>
          <a:graphicData uri="http://schemas.openxmlformats.org/drawingml/2006/table">
            <a:tbl>
              <a:tblPr/>
              <a:tblGrid>
                <a:gridCol w="4114800"/>
                <a:gridCol w="4114800"/>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sz="2400" b="1" dirty="0" err="1" smtClean="0"/>
                        <a:t>Essential</a:t>
                      </a:r>
                      <a:r>
                        <a:rPr lang="sl-SI" sz="2400" b="1" baseline="0" dirty="0" smtClean="0"/>
                        <a:t> </a:t>
                      </a:r>
                      <a:r>
                        <a:rPr lang="sl-SI" sz="2400" b="1" baseline="0" dirty="0" err="1" smtClean="0"/>
                        <a:t>characteristics</a:t>
                      </a:r>
                      <a:endParaRPr lang="sl-SI" sz="2400" dirty="0" smtClean="0"/>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marL="0" indent="0" algn="r">
                        <a:lnSpc>
                          <a:spcPts val="2600"/>
                        </a:lnSpc>
                        <a:buFont typeface="Arial" pitchFamily="34" charset="0"/>
                        <a:buNone/>
                      </a:pPr>
                      <a:r>
                        <a:rPr lang="sl-SI" sz="2400" b="1" dirty="0" err="1" smtClean="0"/>
                        <a:t>Non</a:t>
                      </a:r>
                      <a:r>
                        <a:rPr lang="sl-SI" sz="2400" b="1" dirty="0" smtClean="0"/>
                        <a:t>-</a:t>
                      </a:r>
                      <a:r>
                        <a:rPr lang="sl-SI" sz="2400" b="1" dirty="0" err="1" smtClean="0"/>
                        <a:t>essential</a:t>
                      </a:r>
                      <a:r>
                        <a:rPr lang="sl-SI" sz="2400" b="1" dirty="0" smtClean="0"/>
                        <a:t> </a:t>
                      </a:r>
                      <a:r>
                        <a:rPr lang="sl-SI" sz="2400" b="1" dirty="0" err="1" smtClean="0"/>
                        <a:t>charatcteristics</a:t>
                      </a:r>
                      <a:endParaRPr lang="sl-SI"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r h="2016224">
                <a:tc>
                  <a:txBody>
                    <a:bodyPr/>
                    <a:lstStyle/>
                    <a:p>
                      <a:pPr marL="342900" indent="-342900">
                        <a:buFont typeface="Arial" pitchFamily="34" charset="0"/>
                        <a:buChar char="•"/>
                      </a:pPr>
                      <a:r>
                        <a:rPr lang="sl-SI" sz="2400" kern="1200" dirty="0" err="1" smtClean="0">
                          <a:solidFill>
                            <a:schemeClr val="tx1"/>
                          </a:solidFill>
                          <a:effectLst/>
                          <a:latin typeface="Arial Narrow" pitchFamily="34" charset="0"/>
                          <a:ea typeface="+mn-ea"/>
                          <a:cs typeface="+mn-cs"/>
                        </a:rPr>
                        <a:t>Feathers</a:t>
                      </a:r>
                      <a:endParaRPr lang="sl-SI" sz="2400" kern="1200" dirty="0" smtClean="0">
                        <a:solidFill>
                          <a:schemeClr val="tx1"/>
                        </a:solidFill>
                        <a:effectLst/>
                        <a:latin typeface="Arial Narrow" pitchFamily="34" charset="0"/>
                        <a:ea typeface="+mn-ea"/>
                        <a:cs typeface="+mn-cs"/>
                      </a:endParaRPr>
                    </a:p>
                    <a:p>
                      <a:pPr marL="342900" indent="-342900">
                        <a:buFont typeface="Arial" pitchFamily="34" charset="0"/>
                        <a:buChar char="•"/>
                      </a:pPr>
                      <a:r>
                        <a:rPr lang="sl-SI" sz="2400" kern="1200" dirty="0" err="1" smtClean="0">
                          <a:solidFill>
                            <a:schemeClr val="tx1"/>
                          </a:solidFill>
                          <a:effectLst/>
                          <a:latin typeface="Arial Narrow" pitchFamily="34" charset="0"/>
                          <a:ea typeface="+mn-ea"/>
                          <a:cs typeface="+mn-cs"/>
                        </a:rPr>
                        <a:t>Hollow</a:t>
                      </a:r>
                      <a:r>
                        <a:rPr lang="sl-SI" sz="2400" kern="1200" dirty="0" smtClean="0">
                          <a:solidFill>
                            <a:schemeClr val="tx1"/>
                          </a:solidFill>
                          <a:effectLst/>
                          <a:latin typeface="Arial Narrow" pitchFamily="34" charset="0"/>
                          <a:ea typeface="+mn-ea"/>
                          <a:cs typeface="+mn-cs"/>
                        </a:rPr>
                        <a:t> </a:t>
                      </a:r>
                      <a:r>
                        <a:rPr lang="sl-SI" sz="2400" kern="1200" dirty="0" err="1" smtClean="0">
                          <a:solidFill>
                            <a:schemeClr val="tx1"/>
                          </a:solidFill>
                          <a:effectLst/>
                          <a:latin typeface="Arial Narrow" pitchFamily="34" charset="0"/>
                          <a:ea typeface="+mn-ea"/>
                          <a:cs typeface="+mn-cs"/>
                        </a:rPr>
                        <a:t>bones</a:t>
                      </a:r>
                      <a:endParaRPr lang="sl-SI" sz="2400" kern="1200" dirty="0" smtClean="0">
                        <a:solidFill>
                          <a:schemeClr val="tx1"/>
                        </a:solidFill>
                        <a:effectLst/>
                        <a:latin typeface="Arial Narrow" pitchFamily="34" charset="0"/>
                        <a:ea typeface="+mn-ea"/>
                        <a:cs typeface="+mn-cs"/>
                      </a:endParaRPr>
                    </a:p>
                    <a:p>
                      <a:pPr marL="342900" indent="-342900">
                        <a:buFont typeface="Arial" pitchFamily="34" charset="0"/>
                        <a:buChar char="•"/>
                      </a:pPr>
                      <a:r>
                        <a:rPr lang="sl-SI" sz="2400" kern="1200" dirty="0" err="1" smtClean="0">
                          <a:solidFill>
                            <a:schemeClr val="tx1"/>
                          </a:solidFill>
                          <a:effectLst/>
                          <a:latin typeface="Arial Narrow" pitchFamily="34" charset="0"/>
                          <a:ea typeface="+mn-ea"/>
                          <a:cs typeface="+mn-cs"/>
                        </a:rPr>
                        <a:t>Warm</a:t>
                      </a:r>
                      <a:r>
                        <a:rPr lang="sl-SI" sz="2400" kern="1200" dirty="0" smtClean="0">
                          <a:solidFill>
                            <a:schemeClr val="tx1"/>
                          </a:solidFill>
                          <a:effectLst/>
                          <a:latin typeface="Arial Narrow" pitchFamily="34" charset="0"/>
                          <a:ea typeface="+mn-ea"/>
                          <a:cs typeface="+mn-cs"/>
                        </a:rPr>
                        <a:t> </a:t>
                      </a:r>
                      <a:r>
                        <a:rPr lang="sl-SI" sz="2400" kern="1200" dirty="0" err="1" smtClean="0">
                          <a:solidFill>
                            <a:schemeClr val="tx1"/>
                          </a:solidFill>
                          <a:effectLst/>
                          <a:latin typeface="Arial Narrow" pitchFamily="34" charset="0"/>
                          <a:ea typeface="+mn-ea"/>
                          <a:cs typeface="+mn-cs"/>
                        </a:rPr>
                        <a:t>blooded</a:t>
                      </a:r>
                      <a:endParaRPr lang="sl-SI" sz="2400" kern="1200" dirty="0" smtClean="0">
                        <a:solidFill>
                          <a:schemeClr val="tx1"/>
                        </a:solidFill>
                        <a:effectLst/>
                        <a:latin typeface="Arial Narrow" pitchFamily="34" charset="0"/>
                        <a:ea typeface="+mn-ea"/>
                        <a:cs typeface="+mn-cs"/>
                      </a:endParaRPr>
                    </a:p>
                    <a:p>
                      <a:pPr marL="342900" indent="-342900">
                        <a:buFont typeface="Arial" pitchFamily="34" charset="0"/>
                        <a:buChar char="•"/>
                      </a:pPr>
                      <a:r>
                        <a:rPr lang="sl-SI" sz="2400" kern="1200" dirty="0" err="1" smtClean="0">
                          <a:solidFill>
                            <a:schemeClr val="tx1"/>
                          </a:solidFill>
                          <a:effectLst/>
                          <a:latin typeface="Arial Narrow" pitchFamily="34" charset="0"/>
                          <a:ea typeface="+mn-ea"/>
                          <a:cs typeface="+mn-cs"/>
                        </a:rPr>
                        <a:t>Breathe</a:t>
                      </a:r>
                      <a:r>
                        <a:rPr lang="sl-SI" sz="2400" kern="1200" dirty="0" smtClean="0">
                          <a:solidFill>
                            <a:schemeClr val="tx1"/>
                          </a:solidFill>
                          <a:effectLst/>
                          <a:latin typeface="Arial Narrow" pitchFamily="34" charset="0"/>
                          <a:ea typeface="+mn-ea"/>
                          <a:cs typeface="+mn-cs"/>
                        </a:rPr>
                        <a:t> </a:t>
                      </a:r>
                      <a:r>
                        <a:rPr lang="sl-SI" sz="2400" kern="1200" dirty="0" err="1" smtClean="0">
                          <a:solidFill>
                            <a:schemeClr val="tx1"/>
                          </a:solidFill>
                          <a:effectLst/>
                          <a:latin typeface="Arial Narrow" pitchFamily="34" charset="0"/>
                          <a:ea typeface="+mn-ea"/>
                          <a:cs typeface="+mn-cs"/>
                        </a:rPr>
                        <a:t>air</a:t>
                      </a:r>
                      <a:r>
                        <a:rPr lang="sl-SI" sz="2400" kern="1200" dirty="0" smtClean="0">
                          <a:solidFill>
                            <a:schemeClr val="tx1"/>
                          </a:solidFill>
                          <a:effectLst/>
                          <a:latin typeface="Arial Narrow" pitchFamily="34" charset="0"/>
                          <a:ea typeface="+mn-ea"/>
                          <a:cs typeface="+mn-cs"/>
                        </a:rPr>
                        <a:t> </a:t>
                      </a:r>
                      <a:r>
                        <a:rPr lang="sl-SI" sz="2400" kern="1200" dirty="0" err="1" smtClean="0">
                          <a:solidFill>
                            <a:schemeClr val="tx1"/>
                          </a:solidFill>
                          <a:effectLst/>
                          <a:latin typeface="Arial Narrow" pitchFamily="34" charset="0"/>
                          <a:ea typeface="+mn-ea"/>
                          <a:cs typeface="+mn-cs"/>
                        </a:rPr>
                        <a:t>with</a:t>
                      </a:r>
                      <a:r>
                        <a:rPr lang="sl-SI" sz="2400" kern="1200" dirty="0" smtClean="0">
                          <a:solidFill>
                            <a:schemeClr val="tx1"/>
                          </a:solidFill>
                          <a:effectLst/>
                          <a:latin typeface="Arial Narrow" pitchFamily="34" charset="0"/>
                          <a:ea typeface="+mn-ea"/>
                          <a:cs typeface="+mn-cs"/>
                        </a:rPr>
                        <a:t> </a:t>
                      </a:r>
                      <a:r>
                        <a:rPr lang="sl-SI" sz="2400" kern="1200" dirty="0" err="1" smtClean="0">
                          <a:solidFill>
                            <a:schemeClr val="tx1"/>
                          </a:solidFill>
                          <a:effectLst/>
                          <a:latin typeface="Arial Narrow" pitchFamily="34" charset="0"/>
                          <a:ea typeface="+mn-ea"/>
                          <a:cs typeface="+mn-cs"/>
                        </a:rPr>
                        <a:t>lungs</a:t>
                      </a:r>
                      <a:endParaRPr lang="sl-SI" sz="2400" kern="1200" dirty="0" smtClean="0">
                        <a:solidFill>
                          <a:schemeClr val="tx1"/>
                        </a:solidFill>
                        <a:effectLst/>
                        <a:latin typeface="Arial Narrow" pitchFamily="34" charset="0"/>
                        <a:ea typeface="+mn-ea"/>
                        <a:cs typeface="+mn-cs"/>
                      </a:endParaRPr>
                    </a:p>
                    <a:p>
                      <a:pPr marL="342900" indent="-342900">
                        <a:buFont typeface="Arial" pitchFamily="34" charset="0"/>
                        <a:buChar char="•"/>
                      </a:pPr>
                      <a:r>
                        <a:rPr lang="sl-SI" sz="2400" kern="1200" dirty="0" err="1" smtClean="0">
                          <a:solidFill>
                            <a:schemeClr val="tx1"/>
                          </a:solidFill>
                          <a:effectLst/>
                          <a:latin typeface="Arial Narrow" pitchFamily="34" charset="0"/>
                          <a:ea typeface="+mn-ea"/>
                          <a:cs typeface="+mn-cs"/>
                        </a:rPr>
                        <a:t>Wings</a:t>
                      </a:r>
                      <a:endParaRPr lang="sl-SI" sz="2400" kern="1200" dirty="0" smtClean="0">
                        <a:solidFill>
                          <a:schemeClr val="tx1"/>
                        </a:solidFill>
                        <a:effectLst/>
                        <a:latin typeface="Arial Narrow" pitchFamily="34" charset="0"/>
                        <a:ea typeface="+mn-ea"/>
                        <a:cs typeface="+mn-cs"/>
                      </a:endParaRPr>
                    </a:p>
                    <a:p>
                      <a:pPr marL="342900" indent="-342900">
                        <a:buFont typeface="Arial" pitchFamily="34" charset="0"/>
                        <a:buChar char="•"/>
                      </a:pPr>
                      <a:r>
                        <a:rPr lang="sl-SI" sz="2400" kern="1200" dirty="0" err="1" smtClean="0">
                          <a:solidFill>
                            <a:schemeClr val="tx1"/>
                          </a:solidFill>
                          <a:effectLst/>
                          <a:latin typeface="Arial Narrow" pitchFamily="34" charset="0"/>
                          <a:ea typeface="+mn-ea"/>
                          <a:cs typeface="+mn-cs"/>
                        </a:rPr>
                        <a:t>Beaks</a:t>
                      </a:r>
                      <a:endParaRPr lang="en-US"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algn="r">
                        <a:lnSpc>
                          <a:spcPts val="2600"/>
                        </a:lnSpc>
                      </a:pPr>
                      <a:r>
                        <a:rPr lang="sl-SI" sz="2400" dirty="0" smtClean="0">
                          <a:latin typeface="Arial Narrow" pitchFamily="34" charset="0"/>
                        </a:rPr>
                        <a:t> </a:t>
                      </a:r>
                      <a:endParaRPr lang="sl-SI" sz="2400" dirty="0">
                        <a:latin typeface="Arial Narrow" pitchFamily="34" charset="0"/>
                      </a:endParaRPr>
                    </a:p>
                    <a:p>
                      <a:pPr marL="342900" indent="-342900" algn="l">
                        <a:lnSpc>
                          <a:spcPts val="2600"/>
                        </a:lnSpc>
                        <a:buFont typeface="Arial" pitchFamily="34" charset="0"/>
                        <a:buChar char="•"/>
                      </a:pPr>
                      <a:endParaRPr lang="sl-SI" sz="2400" dirty="0" smtClean="0">
                        <a:latin typeface="Arial Narrow" pitchFamily="34" charset="0"/>
                      </a:endParaRPr>
                    </a:p>
                    <a:p>
                      <a:pPr marL="342900" indent="-342900" algn="l">
                        <a:lnSpc>
                          <a:spcPts val="2600"/>
                        </a:lnSpc>
                        <a:buFont typeface="Arial" pitchFamily="34" charset="0"/>
                        <a:buChar char="•"/>
                      </a:pPr>
                      <a:r>
                        <a:rPr lang="sl-SI" sz="2400" dirty="0" err="1" smtClean="0">
                          <a:latin typeface="Arial Narrow" pitchFamily="34" charset="0"/>
                        </a:rPr>
                        <a:t>Ability</a:t>
                      </a:r>
                      <a:r>
                        <a:rPr lang="sl-SI" sz="2400" dirty="0" smtClean="0">
                          <a:latin typeface="Arial Narrow" pitchFamily="34" charset="0"/>
                        </a:rPr>
                        <a:t> to </a:t>
                      </a:r>
                      <a:r>
                        <a:rPr lang="sl-SI" sz="2400" dirty="0" err="1" smtClean="0">
                          <a:latin typeface="Arial Narrow" pitchFamily="34" charset="0"/>
                        </a:rPr>
                        <a:t>fly</a:t>
                      </a:r>
                      <a:endParaRPr lang="sl-SI"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r h="504056">
                <a:tc gridSpan="2">
                  <a:txBody>
                    <a:bodyPr/>
                    <a:lstStyle/>
                    <a:p>
                      <a:pPr algn="ctr">
                        <a:lnSpc>
                          <a:spcPts val="2600"/>
                        </a:lnSpc>
                      </a:pPr>
                      <a:r>
                        <a:rPr lang="sl-SI" sz="3200" b="1" dirty="0" smtClean="0"/>
                        <a:t>BIRDS</a:t>
                      </a:r>
                      <a:endParaRPr lang="sl-SI" sz="3200" dirty="0"/>
                    </a:p>
                  </a:txBody>
                  <a:tcPr marL="15240" marR="15240" marT="15240" marB="1524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hMerge="1">
                  <a:txBody>
                    <a:bodyPr/>
                    <a:lstStyle/>
                    <a:p>
                      <a:endParaRPr lang="sl-SI"/>
                    </a:p>
                  </a:txBody>
                  <a:tcPr/>
                </a:tc>
              </a:tr>
              <a:tr h="35940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sl-SI" sz="2400" b="1" dirty="0" err="1" smtClean="0"/>
                        <a:t>Examples</a:t>
                      </a:r>
                      <a:endParaRPr lang="sl-SI" sz="2400" b="1" dirty="0" smtClean="0"/>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marL="0" marR="0" indent="0" algn="r" defTabSz="914400" rtl="0" eaLnBrk="1" fontAlgn="auto" latinLnBrk="0" hangingPunct="1">
                        <a:lnSpc>
                          <a:spcPts val="2600"/>
                        </a:lnSpc>
                        <a:spcBef>
                          <a:spcPts val="0"/>
                        </a:spcBef>
                        <a:spcAft>
                          <a:spcPts val="0"/>
                        </a:spcAft>
                        <a:buClrTx/>
                        <a:buSzTx/>
                        <a:buFont typeface="Arial" pitchFamily="34" charset="0"/>
                        <a:buNone/>
                        <a:tabLst/>
                        <a:defRPr/>
                      </a:pPr>
                      <a:r>
                        <a:rPr lang="sl-SI" sz="2400" b="1" dirty="0" err="1" smtClean="0"/>
                        <a:t>Non</a:t>
                      </a:r>
                      <a:r>
                        <a:rPr lang="sl-SI" sz="2400" b="1" dirty="0" smtClean="0"/>
                        <a:t>-</a:t>
                      </a:r>
                      <a:r>
                        <a:rPr lang="sl-SI" sz="2400" b="1" dirty="0" err="1" smtClean="0"/>
                        <a:t>Examples</a:t>
                      </a:r>
                      <a:r>
                        <a:rPr lang="sl-SI" sz="2400" dirty="0" smtClean="0"/>
                        <a:t> </a:t>
                      </a: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r h="1924577">
                <a:tc>
                  <a:txBody>
                    <a:bodyPr/>
                    <a:lstStyle/>
                    <a:p>
                      <a:pPr marL="285750" indent="-285750" algn="l">
                        <a:lnSpc>
                          <a:spcPts val="2600"/>
                        </a:lnSpc>
                        <a:buFont typeface="Arial" pitchFamily="34" charset="0"/>
                        <a:buChar char="•"/>
                      </a:pPr>
                      <a:r>
                        <a:rPr lang="sl-SI" sz="1800" kern="1200" dirty="0" err="1" smtClean="0">
                          <a:solidFill>
                            <a:schemeClr val="tx1"/>
                          </a:solidFill>
                          <a:effectLst/>
                          <a:latin typeface="+mn-lt"/>
                          <a:ea typeface="+mn-ea"/>
                          <a:cs typeface="+mn-cs"/>
                        </a:rPr>
                        <a:t>Robins</a:t>
                      </a:r>
                      <a:endParaRPr lang="sl-SI" sz="1800" kern="1200" dirty="0" smtClean="0">
                        <a:solidFill>
                          <a:schemeClr val="tx1"/>
                        </a:solidFill>
                        <a:effectLst/>
                        <a:latin typeface="+mn-lt"/>
                        <a:ea typeface="+mn-ea"/>
                        <a:cs typeface="+mn-cs"/>
                      </a:endParaRPr>
                    </a:p>
                    <a:p>
                      <a:pPr marL="285750" indent="-285750" algn="l">
                        <a:lnSpc>
                          <a:spcPts val="2600"/>
                        </a:lnSpc>
                        <a:buFont typeface="Arial" pitchFamily="34" charset="0"/>
                        <a:buChar char="•"/>
                      </a:pPr>
                      <a:r>
                        <a:rPr lang="sl-SI" sz="1800" kern="1200" dirty="0" err="1" smtClean="0">
                          <a:solidFill>
                            <a:schemeClr val="tx1"/>
                          </a:solidFill>
                          <a:effectLst/>
                          <a:latin typeface="+mn-lt"/>
                          <a:ea typeface="+mn-ea"/>
                          <a:cs typeface="+mn-cs"/>
                        </a:rPr>
                        <a:t>Meadowlarks</a:t>
                      </a:r>
                      <a:endParaRPr lang="sl-SI" sz="1800" kern="1200" dirty="0" smtClean="0">
                        <a:solidFill>
                          <a:schemeClr val="tx1"/>
                        </a:solidFill>
                        <a:effectLst/>
                        <a:latin typeface="+mn-lt"/>
                        <a:ea typeface="+mn-ea"/>
                        <a:cs typeface="+mn-cs"/>
                      </a:endParaRPr>
                    </a:p>
                    <a:p>
                      <a:pPr marL="285750" indent="-285750" algn="l">
                        <a:lnSpc>
                          <a:spcPts val="2600"/>
                        </a:lnSpc>
                        <a:buFont typeface="Arial" pitchFamily="34" charset="0"/>
                        <a:buChar char="•"/>
                      </a:pPr>
                      <a:r>
                        <a:rPr lang="sl-SI" sz="1800" kern="1200" dirty="0" err="1" smtClean="0">
                          <a:solidFill>
                            <a:schemeClr val="tx1"/>
                          </a:solidFill>
                          <a:effectLst/>
                          <a:latin typeface="+mn-lt"/>
                          <a:ea typeface="+mn-ea"/>
                          <a:cs typeface="+mn-cs"/>
                        </a:rPr>
                        <a:t>Parrots</a:t>
                      </a:r>
                      <a:endParaRPr lang="sl-SI" sz="1800" kern="1200" dirty="0" smtClean="0">
                        <a:solidFill>
                          <a:schemeClr val="tx1"/>
                        </a:solidFill>
                        <a:effectLst/>
                        <a:latin typeface="+mn-lt"/>
                        <a:ea typeface="+mn-ea"/>
                        <a:cs typeface="+mn-cs"/>
                      </a:endParaRPr>
                    </a:p>
                    <a:p>
                      <a:pPr marL="285750" indent="-285750" algn="l">
                        <a:lnSpc>
                          <a:spcPts val="2600"/>
                        </a:lnSpc>
                        <a:buFont typeface="Arial" pitchFamily="34" charset="0"/>
                        <a:buChar char="•"/>
                      </a:pPr>
                      <a:r>
                        <a:rPr lang="sl-SI" sz="1800" kern="1200" dirty="0" err="1" smtClean="0">
                          <a:solidFill>
                            <a:schemeClr val="tx1"/>
                          </a:solidFill>
                          <a:effectLst/>
                          <a:latin typeface="+mn-lt"/>
                          <a:ea typeface="+mn-ea"/>
                          <a:cs typeface="+mn-cs"/>
                        </a:rPr>
                        <a:t>Eagles</a:t>
                      </a:r>
                      <a:endParaRPr lang="sl-SI" sz="1800" kern="1200" dirty="0" smtClean="0">
                        <a:solidFill>
                          <a:schemeClr val="tx1"/>
                        </a:solidFill>
                        <a:effectLst/>
                        <a:latin typeface="+mn-lt"/>
                        <a:ea typeface="+mn-ea"/>
                        <a:cs typeface="+mn-cs"/>
                      </a:endParaRPr>
                    </a:p>
                    <a:p>
                      <a:pPr marL="285750" indent="-285750" algn="l">
                        <a:lnSpc>
                          <a:spcPts val="2600"/>
                        </a:lnSpc>
                        <a:buFont typeface="Arial" pitchFamily="34" charset="0"/>
                        <a:buChar char="•"/>
                      </a:pPr>
                      <a:r>
                        <a:rPr lang="sl-SI" sz="1800" kern="1200" dirty="0" err="1" smtClean="0">
                          <a:solidFill>
                            <a:schemeClr val="tx1"/>
                          </a:solidFill>
                          <a:effectLst/>
                          <a:latin typeface="+mn-lt"/>
                          <a:ea typeface="+mn-ea"/>
                          <a:cs typeface="+mn-cs"/>
                        </a:rPr>
                        <a:t>Ostriches</a:t>
                      </a:r>
                      <a:endParaRPr lang="sl-SI" sz="1800" kern="1200" dirty="0" smtClean="0">
                        <a:solidFill>
                          <a:schemeClr val="tx1"/>
                        </a:solidFill>
                        <a:effectLst/>
                        <a:latin typeface="+mn-lt"/>
                        <a:ea typeface="+mn-ea"/>
                        <a:cs typeface="+mn-cs"/>
                      </a:endParaRPr>
                    </a:p>
                    <a:p>
                      <a:pPr marL="285750" indent="-285750" algn="l">
                        <a:lnSpc>
                          <a:spcPts val="2600"/>
                        </a:lnSpc>
                        <a:buFont typeface="Arial" pitchFamily="34" charset="0"/>
                        <a:buChar char="•"/>
                      </a:pPr>
                      <a:r>
                        <a:rPr lang="sl-SI" sz="1800" kern="1200" dirty="0" err="1" smtClean="0">
                          <a:solidFill>
                            <a:schemeClr val="tx1"/>
                          </a:solidFill>
                          <a:effectLst/>
                          <a:latin typeface="+mn-lt"/>
                          <a:ea typeface="+mn-ea"/>
                          <a:cs typeface="+mn-cs"/>
                        </a:rPr>
                        <a:t>Penguins</a:t>
                      </a:r>
                      <a:endParaRPr lang="en-US"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c>
                  <a:txBody>
                    <a:bodyPr/>
                    <a:lstStyle/>
                    <a:p>
                      <a:pPr marL="342900" indent="-342900" algn="l">
                        <a:lnSpc>
                          <a:spcPts val="2600"/>
                        </a:lnSpc>
                        <a:buFont typeface="Arial" pitchFamily="34" charset="0"/>
                        <a:buChar char="•"/>
                      </a:pPr>
                      <a:r>
                        <a:rPr lang="sl-SI" sz="1800" kern="1200" dirty="0" err="1" smtClean="0">
                          <a:solidFill>
                            <a:schemeClr val="tx1"/>
                          </a:solidFill>
                          <a:effectLst/>
                          <a:latin typeface="+mn-lt"/>
                          <a:ea typeface="+mn-ea"/>
                          <a:cs typeface="+mn-cs"/>
                        </a:rPr>
                        <a:t>Bats</a:t>
                      </a:r>
                      <a:endParaRPr lang="sl-SI" sz="1800" kern="1200" dirty="0" smtClean="0">
                        <a:solidFill>
                          <a:schemeClr val="tx1"/>
                        </a:solidFill>
                        <a:effectLst/>
                        <a:latin typeface="+mn-lt"/>
                        <a:ea typeface="+mn-ea"/>
                        <a:cs typeface="+mn-cs"/>
                      </a:endParaRPr>
                    </a:p>
                    <a:p>
                      <a:pPr marL="342900" indent="-342900" algn="l">
                        <a:lnSpc>
                          <a:spcPts val="2600"/>
                        </a:lnSpc>
                        <a:buFont typeface="Arial" pitchFamily="34" charset="0"/>
                        <a:buChar char="•"/>
                      </a:pPr>
                      <a:r>
                        <a:rPr lang="sl-SI" sz="1800" kern="1200" dirty="0" err="1" smtClean="0">
                          <a:solidFill>
                            <a:schemeClr val="tx1"/>
                          </a:solidFill>
                          <a:effectLst/>
                          <a:latin typeface="+mn-lt"/>
                          <a:ea typeface="+mn-ea"/>
                          <a:cs typeface="+mn-cs"/>
                        </a:rPr>
                        <a:t>Flying</a:t>
                      </a:r>
                      <a:r>
                        <a:rPr lang="sl-SI" sz="1800" kern="1200" dirty="0" smtClean="0">
                          <a:solidFill>
                            <a:schemeClr val="tx1"/>
                          </a:solidFill>
                          <a:effectLst/>
                          <a:latin typeface="+mn-lt"/>
                          <a:ea typeface="+mn-ea"/>
                          <a:cs typeface="+mn-cs"/>
                        </a:rPr>
                        <a:t> </a:t>
                      </a:r>
                      <a:r>
                        <a:rPr lang="sl-SI" sz="1800" kern="1200" dirty="0" err="1" smtClean="0">
                          <a:solidFill>
                            <a:schemeClr val="tx1"/>
                          </a:solidFill>
                          <a:effectLst/>
                          <a:latin typeface="+mn-lt"/>
                          <a:ea typeface="+mn-ea"/>
                          <a:cs typeface="+mn-cs"/>
                        </a:rPr>
                        <a:t>reptiles</a:t>
                      </a:r>
                      <a:endParaRPr lang="sl-SI" sz="1800" kern="1200" dirty="0" smtClean="0">
                        <a:solidFill>
                          <a:schemeClr val="tx1"/>
                        </a:solidFill>
                        <a:effectLst/>
                        <a:latin typeface="+mn-lt"/>
                        <a:ea typeface="+mn-ea"/>
                        <a:cs typeface="+mn-cs"/>
                      </a:endParaRPr>
                    </a:p>
                    <a:p>
                      <a:pPr marL="342900" indent="-342900" algn="l">
                        <a:lnSpc>
                          <a:spcPts val="2600"/>
                        </a:lnSpc>
                        <a:buFont typeface="Arial" pitchFamily="34" charset="0"/>
                        <a:buChar char="•"/>
                      </a:pPr>
                      <a:r>
                        <a:rPr lang="sl-SI" sz="1800" kern="1200" dirty="0" err="1" smtClean="0">
                          <a:solidFill>
                            <a:schemeClr val="tx1"/>
                          </a:solidFill>
                          <a:effectLst/>
                          <a:latin typeface="+mn-lt"/>
                          <a:ea typeface="+mn-ea"/>
                          <a:cs typeface="+mn-cs"/>
                        </a:rPr>
                        <a:t>Insects</a:t>
                      </a:r>
                      <a:endParaRPr lang="sl-SI" sz="1800" kern="1200" dirty="0" smtClean="0">
                        <a:solidFill>
                          <a:schemeClr val="tx1"/>
                        </a:solidFill>
                        <a:effectLst/>
                        <a:latin typeface="+mn-lt"/>
                        <a:ea typeface="+mn-ea"/>
                        <a:cs typeface="+mn-cs"/>
                      </a:endParaRPr>
                    </a:p>
                    <a:p>
                      <a:pPr marL="342900" indent="-342900" algn="l">
                        <a:lnSpc>
                          <a:spcPts val="2600"/>
                        </a:lnSpc>
                        <a:buFont typeface="Arial" pitchFamily="34" charset="0"/>
                        <a:buChar char="•"/>
                      </a:pPr>
                      <a:r>
                        <a:rPr lang="sl-SI" sz="1800" kern="1200" dirty="0" err="1" smtClean="0">
                          <a:solidFill>
                            <a:schemeClr val="tx1"/>
                          </a:solidFill>
                          <a:effectLst/>
                          <a:latin typeface="+mn-lt"/>
                          <a:ea typeface="+mn-ea"/>
                          <a:cs typeface="+mn-cs"/>
                        </a:rPr>
                        <a:t>Flying</a:t>
                      </a:r>
                      <a:r>
                        <a:rPr lang="sl-SI" sz="1800" kern="1200" dirty="0" smtClean="0">
                          <a:solidFill>
                            <a:schemeClr val="tx1"/>
                          </a:solidFill>
                          <a:effectLst/>
                          <a:latin typeface="+mn-lt"/>
                          <a:ea typeface="+mn-ea"/>
                          <a:cs typeface="+mn-cs"/>
                        </a:rPr>
                        <a:t> </a:t>
                      </a:r>
                      <a:r>
                        <a:rPr lang="sl-SI" sz="1800" kern="1200" dirty="0" err="1" smtClean="0">
                          <a:solidFill>
                            <a:schemeClr val="tx1"/>
                          </a:solidFill>
                          <a:effectLst/>
                          <a:latin typeface="+mn-lt"/>
                          <a:ea typeface="+mn-ea"/>
                          <a:cs typeface="+mn-cs"/>
                        </a:rPr>
                        <a:t>squirrels</a:t>
                      </a:r>
                      <a:endParaRPr lang="sl-SI" sz="2400" dirty="0">
                        <a:latin typeface="Arial Narrow" pitchFamily="34" charset="0"/>
                      </a:endParaRPr>
                    </a:p>
                  </a:txBody>
                  <a:tcPr marL="15240" marR="15240" marT="15240" marB="15240">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397925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68313" y="188913"/>
            <a:ext cx="8229600" cy="863600"/>
          </a:xfrm>
          <a:solidFill>
            <a:schemeClr val="accent6"/>
          </a:solidFill>
        </p:spPr>
        <p:txBody>
          <a:bodyPr/>
          <a:lstStyle/>
          <a:p>
            <a:pPr algn="ctr">
              <a:defRPr/>
            </a:pPr>
            <a:r>
              <a:rPr lang="sl-SI" dirty="0" smtClean="0">
                <a:solidFill>
                  <a:schemeClr val="bg1"/>
                </a:solidFill>
                <a:latin typeface="Arial Rounded MT Bold" pitchFamily="34" charset="0"/>
              </a:rPr>
              <a:t>VSAK UČITELJ JE UČITELJ JEZIKA! </a:t>
            </a:r>
            <a:endParaRPr lang="sl-SI" dirty="0">
              <a:solidFill>
                <a:schemeClr val="bg1"/>
              </a:solidFill>
              <a:latin typeface="Arial Rounded MT Bold" pitchFamily="34" charset="0"/>
            </a:endParaRPr>
          </a:p>
        </p:txBody>
      </p:sp>
      <p:sp>
        <p:nvSpPr>
          <p:cNvPr id="13315" name="Ograda vsebine 2"/>
          <p:cNvSpPr>
            <a:spLocks noGrp="1"/>
          </p:cNvSpPr>
          <p:nvPr>
            <p:ph idx="1"/>
          </p:nvPr>
        </p:nvSpPr>
        <p:spPr>
          <a:xfrm>
            <a:off x="468313" y="1196975"/>
            <a:ext cx="8229600" cy="5445125"/>
          </a:xfrm>
        </p:spPr>
        <p:txBody>
          <a:bodyPr/>
          <a:lstStyle/>
          <a:p>
            <a:pPr>
              <a:spcBef>
                <a:spcPct val="0"/>
              </a:spcBef>
              <a:buFont typeface="Wingdings 3" pitchFamily="18" charset="2"/>
              <a:buChar char=""/>
            </a:pPr>
            <a:r>
              <a:rPr lang="sl-SI" sz="2800" b="1" dirty="0" smtClean="0">
                <a:solidFill>
                  <a:srgbClr val="C00000"/>
                </a:solidFill>
              </a:rPr>
              <a:t>Jezik je v šoli sredstvo sporazumevanja in sredstvo spoznavanja (kot učni jezik) in predmet spoznavanja (kot učni predmet).</a:t>
            </a:r>
          </a:p>
          <a:p>
            <a:pPr>
              <a:spcBef>
                <a:spcPct val="0"/>
              </a:spcBef>
            </a:pPr>
            <a:endParaRPr lang="sl-SI" sz="1200" smtClean="0"/>
          </a:p>
          <a:p>
            <a:pPr>
              <a:spcBef>
                <a:spcPct val="0"/>
              </a:spcBef>
            </a:pPr>
            <a:r>
              <a:rPr lang="sl-SI" sz="2400" smtClean="0"/>
              <a:t>Učitelj </a:t>
            </a:r>
            <a:r>
              <a:rPr lang="sl-SI" sz="2400" dirty="0" smtClean="0"/>
              <a:t>vsakega predmeta je hkrati učitelj svojega predmeta in učitelj jezika. </a:t>
            </a:r>
          </a:p>
          <a:p>
            <a:pPr>
              <a:spcBef>
                <a:spcPct val="0"/>
              </a:spcBef>
            </a:pPr>
            <a:r>
              <a:rPr lang="sl-SI" sz="2400" dirty="0" smtClean="0"/>
              <a:t>Za to preprosto resnico se skriva večkrat dokazano spoznanje, tako teoretično kot empirično, da sta </a:t>
            </a:r>
            <a:r>
              <a:rPr lang="sl-SI" sz="2400" b="1" dirty="0" smtClean="0"/>
              <a:t>človekova sporazumevalna zmožnost in pismenost njegov temeljni ključ do znanja na kateremkoli področju zasebnega in poklicnega življenja in torej tudi nujni pogoj za uspešno učenje</a:t>
            </a:r>
            <a:r>
              <a:rPr lang="sl-SI" sz="2400" dirty="0" smtClean="0"/>
              <a:t>. </a:t>
            </a:r>
          </a:p>
          <a:p>
            <a:pPr>
              <a:spcBef>
                <a:spcPct val="0"/>
              </a:spcBef>
            </a:pPr>
            <a:r>
              <a:rPr lang="sl-SI" sz="2400" dirty="0" smtClean="0"/>
              <a:t>Raziskave potrjujejo, da je učni uspeh celo bolj odvisen od učenčeve sporazumevalne zmožnosti kot od njegovih kognitivnih zmožnosti oz. splošne inteligentnosti. </a:t>
            </a:r>
          </a:p>
        </p:txBody>
      </p:sp>
    </p:spTree>
    <p:extLst>
      <p:ext uri="{BB962C8B-B14F-4D97-AF65-F5344CB8AC3E}">
        <p14:creationId xmlns:p14="http://schemas.microsoft.com/office/powerpoint/2010/main" val="130265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Naslov 3"/>
          <p:cNvSpPr>
            <a:spLocks noGrp="1"/>
          </p:cNvSpPr>
          <p:nvPr>
            <p:ph type="title"/>
          </p:nvPr>
        </p:nvSpPr>
        <p:spPr>
          <a:xfrm>
            <a:off x="468313" y="188913"/>
            <a:ext cx="8229600" cy="1007839"/>
          </a:xfrm>
          <a:solidFill>
            <a:srgbClr val="000099"/>
          </a:solidFill>
        </p:spPr>
        <p:txBody>
          <a:bodyPr/>
          <a:lstStyle/>
          <a:p>
            <a:pPr algn="ctr"/>
            <a:r>
              <a:rPr lang="sl-SI" dirty="0" smtClean="0">
                <a:solidFill>
                  <a:schemeClr val="bg1"/>
                </a:solidFill>
                <a:latin typeface="Arial Rounded MT Bold" pitchFamily="34" charset="0"/>
              </a:rPr>
              <a:t>MATERINŠČINA IN </a:t>
            </a:r>
            <a:br>
              <a:rPr lang="sl-SI" dirty="0" smtClean="0">
                <a:solidFill>
                  <a:schemeClr val="bg1"/>
                </a:solidFill>
                <a:latin typeface="Arial Rounded MT Bold" pitchFamily="34" charset="0"/>
              </a:rPr>
            </a:br>
            <a:r>
              <a:rPr lang="sl-SI" dirty="0" smtClean="0">
                <a:solidFill>
                  <a:schemeClr val="bg1"/>
                </a:solidFill>
                <a:latin typeface="Arial Rounded MT Bold" pitchFamily="34" charset="0"/>
              </a:rPr>
              <a:t>UČENJE TUJEGA JEZIKA</a:t>
            </a:r>
          </a:p>
        </p:txBody>
      </p:sp>
      <p:sp>
        <p:nvSpPr>
          <p:cNvPr id="7171" name="Ograda vsebine 4"/>
          <p:cNvSpPr>
            <a:spLocks noGrp="1"/>
          </p:cNvSpPr>
          <p:nvPr>
            <p:ph sz="half" idx="1"/>
          </p:nvPr>
        </p:nvSpPr>
        <p:spPr>
          <a:xfrm>
            <a:off x="395288" y="1268759"/>
            <a:ext cx="8220075" cy="5473353"/>
          </a:xfrm>
        </p:spPr>
        <p:txBody>
          <a:bodyPr/>
          <a:lstStyle/>
          <a:p>
            <a:pPr>
              <a:lnSpc>
                <a:spcPts val="3000"/>
              </a:lnSpc>
              <a:spcBef>
                <a:spcPct val="0"/>
              </a:spcBef>
            </a:pPr>
            <a:r>
              <a:rPr lang="sl-SI" b="1" dirty="0" smtClean="0">
                <a:solidFill>
                  <a:srgbClr val="C00000"/>
                </a:solidFill>
              </a:rPr>
              <a:t>Materinščina</a:t>
            </a:r>
            <a:r>
              <a:rPr lang="sl-SI" dirty="0" smtClean="0"/>
              <a:t> s svojo </a:t>
            </a:r>
            <a:r>
              <a:rPr lang="sl-SI" b="1" dirty="0" smtClean="0"/>
              <a:t>kognitivno</a:t>
            </a:r>
            <a:r>
              <a:rPr lang="sl-SI" dirty="0" smtClean="0"/>
              <a:t> in </a:t>
            </a:r>
            <a:r>
              <a:rPr lang="sl-SI" b="1" dirty="0" smtClean="0"/>
              <a:t>jezikovno</a:t>
            </a:r>
            <a:r>
              <a:rPr lang="sl-SI" dirty="0" smtClean="0"/>
              <a:t> strukturo (jezikovni sistem, jezikovna tipologija …):</a:t>
            </a:r>
          </a:p>
          <a:p>
            <a:pPr lvl="1">
              <a:lnSpc>
                <a:spcPts val="3000"/>
              </a:lnSpc>
              <a:spcBef>
                <a:spcPct val="0"/>
              </a:spcBef>
              <a:buFont typeface="Wingdings 3" pitchFamily="18" charset="2"/>
              <a:buChar char="¢"/>
            </a:pPr>
            <a:r>
              <a:rPr lang="sl-SI" b="1" dirty="0" smtClean="0"/>
              <a:t>Kognitivno jezikoslovje</a:t>
            </a:r>
            <a:r>
              <a:rPr lang="sl-SI" dirty="0" smtClean="0"/>
              <a:t> obravnava jezik kot pojavno simbolno-kulturnega značaja, v katerem se zrcalijo procesi, ki potekajo v človekovem umu in so </a:t>
            </a:r>
            <a:r>
              <a:rPr lang="sl-SI" dirty="0" err="1" smtClean="0"/>
              <a:t>inheretni</a:t>
            </a:r>
            <a:r>
              <a:rPr lang="sl-SI" dirty="0" smtClean="0"/>
              <a:t> del človeškega spoznavanja.</a:t>
            </a:r>
          </a:p>
          <a:p>
            <a:pPr>
              <a:lnSpc>
                <a:spcPts val="3000"/>
              </a:lnSpc>
              <a:spcBef>
                <a:spcPct val="0"/>
              </a:spcBef>
            </a:pPr>
            <a:r>
              <a:rPr lang="sl-SI" dirty="0"/>
              <a:t>j</a:t>
            </a:r>
            <a:r>
              <a:rPr lang="sl-SI" dirty="0" smtClean="0"/>
              <a:t>e temeljna, </a:t>
            </a:r>
            <a:r>
              <a:rPr lang="sl-SI" b="1" dirty="0" smtClean="0">
                <a:solidFill>
                  <a:srgbClr val="C00000"/>
                </a:solidFill>
              </a:rPr>
              <a:t>izhodiščna/REFERENČNA točka učenja tujih jezikov</a:t>
            </a:r>
            <a:r>
              <a:rPr lang="sl-SI" dirty="0" smtClean="0"/>
              <a:t>, ki temelji na </a:t>
            </a:r>
            <a:r>
              <a:rPr lang="sl-SI" b="1" dirty="0" smtClean="0"/>
              <a:t>metodi primerjanja </a:t>
            </a:r>
            <a:r>
              <a:rPr lang="sl-SI" dirty="0" smtClean="0"/>
              <a:t>(</a:t>
            </a:r>
            <a:r>
              <a:rPr lang="sl-SI" u="sng" dirty="0" err="1" smtClean="0"/>
              <a:t>kompariranja</a:t>
            </a:r>
            <a:r>
              <a:rPr lang="sl-SI" dirty="0" smtClean="0"/>
              <a:t> in </a:t>
            </a:r>
            <a:r>
              <a:rPr lang="sl-SI" u="sng" dirty="0" err="1" smtClean="0"/>
              <a:t>kontrastiranja</a:t>
            </a:r>
            <a:r>
              <a:rPr lang="sl-SI" dirty="0" smtClean="0"/>
              <a:t>) s tujimi jeziki:</a:t>
            </a:r>
          </a:p>
          <a:p>
            <a:pPr lvl="1">
              <a:lnSpc>
                <a:spcPts val="3000"/>
              </a:lnSpc>
              <a:spcBef>
                <a:spcPct val="0"/>
              </a:spcBef>
              <a:buFont typeface="Wingdings 3" pitchFamily="18" charset="2"/>
              <a:buChar char="¢"/>
            </a:pPr>
            <a:r>
              <a:rPr lang="sl-SI" b="1" dirty="0" smtClean="0"/>
              <a:t>Transfer</a:t>
            </a:r>
            <a:r>
              <a:rPr lang="sl-SI" dirty="0" smtClean="0"/>
              <a:t> </a:t>
            </a:r>
            <a:r>
              <a:rPr lang="sl-SI" i="1" dirty="0" err="1" smtClean="0"/>
              <a:t>vs</a:t>
            </a:r>
            <a:r>
              <a:rPr lang="sl-SI" dirty="0" smtClean="0"/>
              <a:t>. </a:t>
            </a:r>
            <a:r>
              <a:rPr lang="sl-SI" b="1" dirty="0" smtClean="0"/>
              <a:t>interference!!</a:t>
            </a:r>
          </a:p>
          <a:p>
            <a:pPr lvl="1">
              <a:lnSpc>
                <a:spcPts val="3000"/>
              </a:lnSpc>
              <a:spcBef>
                <a:spcPct val="0"/>
              </a:spcBef>
              <a:buFont typeface="Wingdings 3" pitchFamily="18" charset="2"/>
              <a:buChar char="¢"/>
            </a:pPr>
            <a:r>
              <a:rPr lang="sl-SI" b="1" dirty="0" smtClean="0"/>
              <a:t>Usklajenost jezikovnih pojmov </a:t>
            </a:r>
            <a:r>
              <a:rPr lang="sl-SI" dirty="0" smtClean="0"/>
              <a:t>pri slovenščini in tujih jezikih!!</a:t>
            </a:r>
          </a:p>
        </p:txBody>
      </p:sp>
      <p:sp>
        <p:nvSpPr>
          <p:cNvPr id="2" name="Desno ukrivljena puščica 1"/>
          <p:cNvSpPr/>
          <p:nvPr/>
        </p:nvSpPr>
        <p:spPr>
          <a:xfrm>
            <a:off x="107504" y="1628800"/>
            <a:ext cx="648072" cy="2592288"/>
          </a:xfrm>
          <a:prstGeom prst="curved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Tree>
    <p:extLst>
      <p:ext uri="{BB962C8B-B14F-4D97-AF65-F5344CB8AC3E}">
        <p14:creationId xmlns:p14="http://schemas.microsoft.com/office/powerpoint/2010/main" val="3784408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Ograda številke diapozitiva 3"/>
          <p:cNvSpPr>
            <a:spLocks noGrp="1"/>
          </p:cNvSpPr>
          <p:nvPr>
            <p:ph type="sldNum" sz="quarter" idx="4294967295"/>
          </p:nvPr>
        </p:nvSpPr>
        <p:spPr bwMode="auto">
          <a:xfrm>
            <a:off x="6553200" y="6245225"/>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885C7B-F7BF-4A26-BC33-182165C9C7A1}" type="slidenum">
              <a:rPr lang="de-DE"/>
              <a:pPr eaLnBrk="1" hangingPunct="1"/>
              <a:t>5</a:t>
            </a:fld>
            <a:endParaRPr lang="de-DE"/>
          </a:p>
        </p:txBody>
      </p:sp>
      <p:pic>
        <p:nvPicPr>
          <p:cNvPr id="10243" name="Picture 4" descr="scheme_en"/>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923" y="1100121"/>
            <a:ext cx="9144000" cy="566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 Box 5"/>
          <p:cNvSpPr txBox="1">
            <a:spLocks noChangeArrowheads="1"/>
          </p:cNvSpPr>
          <p:nvPr/>
        </p:nvSpPr>
        <p:spPr bwMode="auto">
          <a:xfrm>
            <a:off x="1384300" y="2809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sl-SI"/>
          </a:p>
        </p:txBody>
      </p:sp>
      <p:sp>
        <p:nvSpPr>
          <p:cNvPr id="10245" name="Text Box 6"/>
          <p:cNvSpPr txBox="1">
            <a:spLocks noChangeArrowheads="1"/>
          </p:cNvSpPr>
          <p:nvPr/>
        </p:nvSpPr>
        <p:spPr bwMode="auto">
          <a:xfrm>
            <a:off x="306388" y="109538"/>
            <a:ext cx="8497887" cy="990600"/>
          </a:xfrm>
          <a:prstGeom prst="rect">
            <a:avLst/>
          </a:prstGeom>
          <a:solidFill>
            <a:srgbClr val="000099"/>
          </a:solidFill>
          <a:ln w="38100">
            <a:solidFill>
              <a:schemeClr val="accent6"/>
            </a:solidFill>
            <a:miter lim="800000"/>
            <a:headEnd/>
            <a:tailEnd/>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3500"/>
              </a:lnSpc>
              <a:defRPr/>
            </a:pPr>
            <a:r>
              <a:rPr lang="sl-SI" sz="3200" b="1" dirty="0">
                <a:solidFill>
                  <a:schemeClr val="bg1"/>
                </a:solidFill>
                <a:latin typeface="Arial Rounded MT Bold" pitchFamily="34" charset="0"/>
              </a:rPr>
              <a:t>JEZIKI V </a:t>
            </a:r>
            <a:r>
              <a:rPr lang="sl-SI" sz="3200" b="1" dirty="0" smtClean="0">
                <a:solidFill>
                  <a:schemeClr val="bg1"/>
                </a:solidFill>
                <a:latin typeface="Arial Rounded MT Bold" pitchFamily="34" charset="0"/>
              </a:rPr>
              <a:t>IZOBRAŽEVANJU -</a:t>
            </a:r>
          </a:p>
          <a:p>
            <a:pPr algn="ctr" eaLnBrk="1" hangingPunct="1">
              <a:lnSpc>
                <a:spcPts val="3500"/>
              </a:lnSpc>
              <a:defRPr/>
            </a:pPr>
            <a:r>
              <a:rPr lang="sl-SI" sz="3200" b="1" dirty="0" smtClean="0">
                <a:solidFill>
                  <a:schemeClr val="bg1"/>
                </a:solidFill>
                <a:latin typeface="Arial Rounded MT Bold" pitchFamily="34" charset="0"/>
              </a:rPr>
              <a:t>- JEZIKI </a:t>
            </a:r>
            <a:r>
              <a:rPr lang="sl-SI" sz="3200" b="1" dirty="0">
                <a:solidFill>
                  <a:schemeClr val="bg1"/>
                </a:solidFill>
                <a:latin typeface="Arial Rounded MT Bold" pitchFamily="34" charset="0"/>
              </a:rPr>
              <a:t>ZA </a:t>
            </a:r>
            <a:r>
              <a:rPr lang="sl-SI" sz="3200" b="1" dirty="0" smtClean="0">
                <a:solidFill>
                  <a:schemeClr val="bg1"/>
                </a:solidFill>
                <a:latin typeface="Arial Rounded MT Bold" pitchFamily="34" charset="0"/>
              </a:rPr>
              <a:t>IZOBRAŽEVANJE</a:t>
            </a:r>
            <a:endParaRPr lang="sl-SI" sz="3200" b="1" dirty="0">
              <a:solidFill>
                <a:schemeClr val="bg1"/>
              </a:solidFill>
              <a:latin typeface="Arial Rounded MT Bold" pitchFamily="34" charset="0"/>
            </a:endParaRPr>
          </a:p>
        </p:txBody>
      </p:sp>
      <p:sp>
        <p:nvSpPr>
          <p:cNvPr id="3" name="Zaobljeni pravokotnik 2"/>
          <p:cNvSpPr/>
          <p:nvPr/>
        </p:nvSpPr>
        <p:spPr>
          <a:xfrm>
            <a:off x="1476375" y="4643438"/>
            <a:ext cx="2879725" cy="144938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400" b="1" dirty="0">
                <a:solidFill>
                  <a:srgbClr val="C00000"/>
                </a:solidFill>
              </a:rPr>
              <a:t>Jezik </a:t>
            </a:r>
          </a:p>
          <a:p>
            <a:pPr algn="ctr">
              <a:defRPr/>
            </a:pPr>
            <a:r>
              <a:rPr lang="sl-SI" sz="2400" b="1" dirty="0">
                <a:solidFill>
                  <a:srgbClr val="C00000"/>
                </a:solidFill>
              </a:rPr>
              <a:t>kot predmet</a:t>
            </a:r>
          </a:p>
        </p:txBody>
      </p:sp>
      <p:sp>
        <p:nvSpPr>
          <p:cNvPr id="11" name="Zaobljeni pravokotnik 10"/>
          <p:cNvSpPr/>
          <p:nvPr/>
        </p:nvSpPr>
        <p:spPr>
          <a:xfrm>
            <a:off x="4514850" y="4643438"/>
            <a:ext cx="3097213" cy="144938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400" b="1" dirty="0">
                <a:solidFill>
                  <a:srgbClr val="C00000"/>
                </a:solidFill>
              </a:rPr>
              <a:t>Jezik </a:t>
            </a:r>
          </a:p>
          <a:p>
            <a:pPr algn="ctr">
              <a:defRPr/>
            </a:pPr>
            <a:r>
              <a:rPr lang="sl-SI" sz="2400" b="1" dirty="0">
                <a:solidFill>
                  <a:srgbClr val="C00000"/>
                </a:solidFill>
              </a:rPr>
              <a:t>v drugih predmetih</a:t>
            </a:r>
          </a:p>
        </p:txBody>
      </p:sp>
      <p:sp>
        <p:nvSpPr>
          <p:cNvPr id="13" name="Zaobljeni pravokotnik 12"/>
          <p:cNvSpPr/>
          <p:nvPr/>
        </p:nvSpPr>
        <p:spPr>
          <a:xfrm>
            <a:off x="6243638" y="2901950"/>
            <a:ext cx="2735262" cy="158432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400" b="1" dirty="0">
                <a:solidFill>
                  <a:srgbClr val="00008E"/>
                </a:solidFill>
                <a:latin typeface="Arial Narrow" pitchFamily="34" charset="0"/>
              </a:rPr>
              <a:t>Tuji jeziki </a:t>
            </a:r>
          </a:p>
          <a:p>
            <a:pPr algn="ctr">
              <a:defRPr/>
            </a:pPr>
            <a:r>
              <a:rPr lang="sl-SI" sz="2400" b="1" dirty="0">
                <a:solidFill>
                  <a:srgbClr val="00008E"/>
                </a:solidFill>
                <a:latin typeface="Arial Narrow" pitchFamily="34" charset="0"/>
              </a:rPr>
              <a:t>(moderni in klasični)</a:t>
            </a:r>
          </a:p>
        </p:txBody>
      </p:sp>
      <p:sp>
        <p:nvSpPr>
          <p:cNvPr id="14" name="Zaobljeni pravokotnik 13"/>
          <p:cNvSpPr/>
          <p:nvPr/>
        </p:nvSpPr>
        <p:spPr>
          <a:xfrm>
            <a:off x="3132138" y="2835275"/>
            <a:ext cx="2932112" cy="1582738"/>
          </a:xfrm>
          <a:prstGeom prst="roundRect">
            <a:avLst/>
          </a:prstGeom>
          <a:solidFill>
            <a:srgbClr val="00008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800" b="1" dirty="0">
                <a:solidFill>
                  <a:schemeClr val="bg1"/>
                </a:solidFill>
                <a:latin typeface="Arial Narrow" pitchFamily="34" charset="0"/>
              </a:rPr>
              <a:t>JEZIKI V IZOBRAŽEVANJU</a:t>
            </a:r>
          </a:p>
        </p:txBody>
      </p:sp>
      <p:sp>
        <p:nvSpPr>
          <p:cNvPr id="15" name="Zaobljeni pravokotnik 14"/>
          <p:cNvSpPr/>
          <p:nvPr/>
        </p:nvSpPr>
        <p:spPr>
          <a:xfrm>
            <a:off x="128588" y="2970213"/>
            <a:ext cx="2787650" cy="151606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400" b="1" dirty="0">
                <a:solidFill>
                  <a:srgbClr val="00008E"/>
                </a:solidFill>
                <a:latin typeface="Arial Narrow" pitchFamily="34" charset="0"/>
              </a:rPr>
              <a:t>Regionalni jeziki, manjšinski jeziki in </a:t>
            </a:r>
          </a:p>
          <a:p>
            <a:pPr algn="ctr">
              <a:defRPr/>
            </a:pPr>
            <a:r>
              <a:rPr lang="sl-SI" sz="2400" b="1" dirty="0">
                <a:solidFill>
                  <a:srgbClr val="00008E"/>
                </a:solidFill>
                <a:latin typeface="Arial Narrow" pitchFamily="34" charset="0"/>
              </a:rPr>
              <a:t>jeziki migrantov</a:t>
            </a:r>
          </a:p>
        </p:txBody>
      </p:sp>
      <p:sp>
        <p:nvSpPr>
          <p:cNvPr id="16" name="Zaobljeni pravokotnik 15"/>
          <p:cNvSpPr/>
          <p:nvPr/>
        </p:nvSpPr>
        <p:spPr>
          <a:xfrm>
            <a:off x="2543175" y="1341438"/>
            <a:ext cx="3887788" cy="1366837"/>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3200" b="1" dirty="0">
                <a:solidFill>
                  <a:schemeClr val="bg1"/>
                </a:solidFill>
                <a:latin typeface="Arial Narrow" pitchFamily="34" charset="0"/>
              </a:rPr>
              <a:t>Učenec/-</a:t>
            </a:r>
            <a:r>
              <a:rPr lang="sl-SI" sz="3200" b="1" dirty="0" err="1">
                <a:solidFill>
                  <a:schemeClr val="bg1"/>
                </a:solidFill>
                <a:latin typeface="Arial Narrow" pitchFamily="34" charset="0"/>
              </a:rPr>
              <a:t>ka</a:t>
            </a:r>
            <a:r>
              <a:rPr lang="sl-SI" sz="3200" b="1" dirty="0">
                <a:solidFill>
                  <a:schemeClr val="bg1"/>
                </a:solidFill>
                <a:latin typeface="Arial Narrow" pitchFamily="34" charset="0"/>
              </a:rPr>
              <a:t> in jeziki </a:t>
            </a:r>
          </a:p>
          <a:p>
            <a:pPr algn="ctr">
              <a:defRPr/>
            </a:pPr>
            <a:r>
              <a:rPr lang="sl-SI" sz="3200" b="1" dirty="0">
                <a:solidFill>
                  <a:schemeClr val="bg1"/>
                </a:solidFill>
                <a:latin typeface="Arial Narrow" pitchFamily="34" charset="0"/>
              </a:rPr>
              <a:t>v (njegovi/njeni) šoli</a:t>
            </a:r>
          </a:p>
        </p:txBody>
      </p:sp>
      <p:sp>
        <p:nvSpPr>
          <p:cNvPr id="10252" name="Pravokotnik 3"/>
          <p:cNvSpPr>
            <a:spLocks noChangeArrowheads="1"/>
          </p:cNvSpPr>
          <p:nvPr/>
        </p:nvSpPr>
        <p:spPr bwMode="auto">
          <a:xfrm>
            <a:off x="0" y="640080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de-DE" sz="2000">
                <a:solidFill>
                  <a:schemeClr val="bg1"/>
                </a:solidFill>
                <a:hlinkClick r:id="rId3"/>
              </a:rPr>
              <a:t>http://www.coe.int/t/dg4/linguistic/Schoollang_en.asp</a:t>
            </a:r>
            <a:r>
              <a:rPr lang="sl-SI" sz="2000">
                <a:solidFill>
                  <a:schemeClr val="bg1"/>
                </a:solidFill>
              </a:rPr>
              <a:t> </a:t>
            </a:r>
            <a:endParaRPr lang="de-DE" sz="2000">
              <a:solidFill>
                <a:schemeClr val="bg1"/>
              </a:solidFill>
            </a:endParaRPr>
          </a:p>
        </p:txBody>
      </p:sp>
    </p:spTree>
    <p:extLst>
      <p:ext uri="{BB962C8B-B14F-4D97-AF65-F5344CB8AC3E}">
        <p14:creationId xmlns:p14="http://schemas.microsoft.com/office/powerpoint/2010/main" val="3284803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706090"/>
          </a:xfrm>
          <a:solidFill>
            <a:schemeClr val="accent6"/>
          </a:solidFill>
        </p:spPr>
        <p:txBody>
          <a:bodyPr/>
          <a:lstStyle/>
          <a:p>
            <a:pPr algn="ctr">
              <a:defRPr/>
            </a:pPr>
            <a:r>
              <a:rPr lang="sl-SI" dirty="0" smtClean="0">
                <a:solidFill>
                  <a:schemeClr val="bg1"/>
                </a:solidFill>
                <a:latin typeface="Arial Rounded MT Bold" pitchFamily="34" charset="0"/>
              </a:rPr>
              <a:t>JEZIKOVNE POVEZAVE …</a:t>
            </a:r>
            <a:endParaRPr lang="sl-SI" dirty="0">
              <a:solidFill>
                <a:schemeClr val="bg1"/>
              </a:solidFill>
              <a:latin typeface="Arial Rounded MT Bold" pitchFamily="34" charset="0"/>
            </a:endParaRPr>
          </a:p>
        </p:txBody>
      </p:sp>
      <p:sp>
        <p:nvSpPr>
          <p:cNvPr id="13315" name="Ograda vsebine 2"/>
          <p:cNvSpPr>
            <a:spLocks noGrp="1"/>
          </p:cNvSpPr>
          <p:nvPr>
            <p:ph idx="1"/>
          </p:nvPr>
        </p:nvSpPr>
        <p:spPr>
          <a:xfrm>
            <a:off x="457200" y="1340768"/>
            <a:ext cx="8229600" cy="5040560"/>
          </a:xfrm>
          <a:ln>
            <a:solidFill>
              <a:schemeClr val="accent6"/>
            </a:solidFill>
          </a:ln>
        </p:spPr>
        <p:txBody>
          <a:bodyPr/>
          <a:lstStyle/>
          <a:p>
            <a:pPr>
              <a:spcBef>
                <a:spcPts val="0"/>
              </a:spcBef>
              <a:buFontTx/>
              <a:buNone/>
            </a:pPr>
            <a:r>
              <a:rPr lang="sl-SI" sz="2800" b="1" dirty="0" smtClean="0"/>
              <a:t>Povezovanje jezikov </a:t>
            </a:r>
            <a:r>
              <a:rPr lang="sl-SI" sz="2800" dirty="0" smtClean="0"/>
              <a:t>kot učnih predmetov v prvi vrsti pomeni povezovanje</a:t>
            </a:r>
          </a:p>
          <a:p>
            <a:pPr>
              <a:spcBef>
                <a:spcPts val="0"/>
              </a:spcBef>
              <a:buFontTx/>
              <a:buNone/>
            </a:pPr>
            <a:r>
              <a:rPr lang="sl-SI" sz="1600" dirty="0" smtClean="0"/>
              <a:t> </a:t>
            </a:r>
          </a:p>
          <a:p>
            <a:pPr>
              <a:spcBef>
                <a:spcPts val="0"/>
              </a:spcBef>
            </a:pPr>
            <a:r>
              <a:rPr lang="sl-SI" sz="2800" b="1" dirty="0" smtClean="0">
                <a:solidFill>
                  <a:srgbClr val="C00000"/>
                </a:solidFill>
              </a:rPr>
              <a:t>tujih jezikov med seboj</a:t>
            </a:r>
            <a:r>
              <a:rPr lang="sl-SI" sz="2800" dirty="0" smtClean="0"/>
              <a:t>, </a:t>
            </a:r>
          </a:p>
          <a:p>
            <a:pPr>
              <a:spcBef>
                <a:spcPts val="0"/>
              </a:spcBef>
            </a:pPr>
            <a:r>
              <a:rPr lang="sl-SI" sz="2800" b="1" dirty="0" smtClean="0">
                <a:solidFill>
                  <a:srgbClr val="C00000"/>
                </a:solidFill>
              </a:rPr>
              <a:t>tujih jezikov z materinščino/</a:t>
            </a:r>
            <a:r>
              <a:rPr lang="sl-SI" sz="2800" b="1" dirty="0" err="1" smtClean="0">
                <a:solidFill>
                  <a:srgbClr val="C00000"/>
                </a:solidFill>
              </a:rPr>
              <a:t>materinščinami</a:t>
            </a:r>
            <a:r>
              <a:rPr lang="sl-SI" sz="2800" dirty="0" smtClean="0">
                <a:solidFill>
                  <a:srgbClr val="C00000"/>
                </a:solidFill>
              </a:rPr>
              <a:t> </a:t>
            </a:r>
            <a:r>
              <a:rPr lang="sl-SI" sz="2800" b="1" dirty="0" smtClean="0"/>
              <a:t>in/oz. </a:t>
            </a:r>
            <a:r>
              <a:rPr lang="sl-SI" sz="2800" b="1" dirty="0" smtClean="0">
                <a:solidFill>
                  <a:srgbClr val="C00000"/>
                </a:solidFill>
              </a:rPr>
              <a:t>učnim jezikom / jezikom šolanja </a:t>
            </a:r>
          </a:p>
          <a:p>
            <a:pPr marL="400050" lvl="1" indent="0">
              <a:spcBef>
                <a:spcPts val="0"/>
              </a:spcBef>
              <a:buNone/>
            </a:pPr>
            <a:r>
              <a:rPr lang="sl-SI" sz="2400" dirty="0" smtClean="0">
                <a:latin typeface="Arial Narrow" pitchFamily="34" charset="0"/>
              </a:rPr>
              <a:t>(tj. materinščino in/oz. jezikom/jeziki, ki je/so v določenem šolskem sistemu učni jezik-/i, četudi ni/so materinščina vseh ali celo večine učencev)</a:t>
            </a:r>
            <a:r>
              <a:rPr lang="sl-SI" dirty="0" smtClean="0">
                <a:latin typeface="Arial Narrow" pitchFamily="34" charset="0"/>
              </a:rPr>
              <a:t>, </a:t>
            </a:r>
          </a:p>
          <a:p>
            <a:pPr marL="400050" lvl="1" indent="0">
              <a:spcBef>
                <a:spcPts val="0"/>
              </a:spcBef>
              <a:buNone/>
            </a:pPr>
            <a:endParaRPr lang="sl-SI" sz="1800" dirty="0" smtClean="0">
              <a:latin typeface="Arial Narrow" pitchFamily="34" charset="0"/>
            </a:endParaRPr>
          </a:p>
          <a:p>
            <a:pPr marL="0" indent="0">
              <a:spcBef>
                <a:spcPts val="0"/>
              </a:spcBef>
              <a:buNone/>
            </a:pPr>
            <a:r>
              <a:rPr lang="sl-SI" sz="2800" dirty="0" smtClean="0"/>
              <a:t>pa tudi</a:t>
            </a:r>
          </a:p>
          <a:p>
            <a:pPr>
              <a:spcBef>
                <a:spcPts val="0"/>
              </a:spcBef>
            </a:pPr>
            <a:r>
              <a:rPr lang="sl-SI" sz="2800" b="1" dirty="0" smtClean="0">
                <a:solidFill>
                  <a:srgbClr val="C00000"/>
                </a:solidFill>
              </a:rPr>
              <a:t>vseh jezikov z nejezikovnimi predmeti</a:t>
            </a:r>
            <a:r>
              <a:rPr lang="sl-SI" sz="2800" dirty="0" smtClean="0"/>
              <a:t>.</a:t>
            </a:r>
            <a:r>
              <a:rPr lang="sl-SI" dirty="0" smtClean="0"/>
              <a:t> </a:t>
            </a:r>
          </a:p>
          <a:p>
            <a:endParaRPr lang="sl-SI" dirty="0" smtClean="0"/>
          </a:p>
        </p:txBody>
      </p:sp>
    </p:spTree>
    <p:extLst>
      <p:ext uri="{BB962C8B-B14F-4D97-AF65-F5344CB8AC3E}">
        <p14:creationId xmlns:p14="http://schemas.microsoft.com/office/powerpoint/2010/main" val="165714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9" name="Ograda vsebine 5"/>
          <p:cNvSpPr>
            <a:spLocks noGrp="1"/>
          </p:cNvSpPr>
          <p:nvPr>
            <p:ph sz="half" idx="1"/>
          </p:nvPr>
        </p:nvSpPr>
        <p:spPr>
          <a:xfrm>
            <a:off x="467544" y="260648"/>
            <a:ext cx="8218487" cy="1079500"/>
          </a:xfrm>
          <a:solidFill>
            <a:schemeClr val="accent6"/>
          </a:solidFill>
        </p:spPr>
        <p:txBody>
          <a:bodyPr/>
          <a:lstStyle/>
          <a:p>
            <a:pPr marL="0" indent="0" algn="ctr" eaLnBrk="1" hangingPunct="1">
              <a:spcBef>
                <a:spcPts val="0"/>
              </a:spcBef>
              <a:buFontTx/>
              <a:buNone/>
            </a:pPr>
            <a:r>
              <a:rPr lang="sl-SI" sz="3200" b="1" dirty="0" smtClean="0">
                <a:solidFill>
                  <a:schemeClr val="bg1"/>
                </a:solidFill>
                <a:latin typeface="Arial Rounded MT Bold" pitchFamily="34" charset="0"/>
                <a:cs typeface="Arial" pitchFamily="34" charset="0"/>
              </a:rPr>
              <a:t>STROKOVNA PISMENOST</a:t>
            </a:r>
          </a:p>
          <a:p>
            <a:pPr marL="0" indent="0" algn="ctr" eaLnBrk="1" hangingPunct="1">
              <a:spcBef>
                <a:spcPts val="0"/>
              </a:spcBef>
              <a:buFontTx/>
              <a:buNone/>
            </a:pPr>
            <a:r>
              <a:rPr lang="sl-SI" sz="3200" b="1" dirty="0" smtClean="0">
                <a:solidFill>
                  <a:schemeClr val="bg1"/>
                </a:solidFill>
                <a:latin typeface="Arial Rounded MT Bold" pitchFamily="34" charset="0"/>
                <a:cs typeface="Arial" pitchFamily="34" charset="0"/>
              </a:rPr>
              <a:t>KOT KROSKURIKULARNI CILJ </a:t>
            </a:r>
          </a:p>
        </p:txBody>
      </p:sp>
      <p:graphicFrame>
        <p:nvGraphicFramePr>
          <p:cNvPr id="3" name="Tabela 2"/>
          <p:cNvGraphicFramePr>
            <a:graphicFrameLocks noGrp="1"/>
          </p:cNvGraphicFramePr>
          <p:nvPr>
            <p:extLst>
              <p:ext uri="{D42A27DB-BD31-4B8C-83A1-F6EECF244321}">
                <p14:modId xmlns:p14="http://schemas.microsoft.com/office/powerpoint/2010/main" val="2963599921"/>
              </p:ext>
            </p:extLst>
          </p:nvPr>
        </p:nvGraphicFramePr>
        <p:xfrm>
          <a:off x="467544" y="5013176"/>
          <a:ext cx="8243887" cy="1554444"/>
        </p:xfrm>
        <a:graphic>
          <a:graphicData uri="http://schemas.openxmlformats.org/drawingml/2006/table">
            <a:tbl>
              <a:tblPr firstRow="1" bandRow="1">
                <a:tableStyleId>{5C22544A-7EE6-4342-B048-85BDC9FD1C3A}</a:tableStyleId>
              </a:tblPr>
              <a:tblGrid>
                <a:gridCol w="1341928"/>
                <a:gridCol w="4921999"/>
                <a:gridCol w="1979960"/>
              </a:tblGrid>
              <a:tr h="1554163">
                <a:tc>
                  <a:txBody>
                    <a:bodyPr/>
                    <a:lstStyle/>
                    <a:p>
                      <a:pPr marL="457200" indent="-457200" eaLnBrk="1" hangingPunct="1">
                        <a:buFont typeface="Wingdings" pitchFamily="2" charset="2"/>
                        <a:buChar char="Ø"/>
                      </a:pPr>
                      <a:endParaRPr lang="sl-SI" sz="1800" dirty="0"/>
                    </a:p>
                  </a:txBody>
                  <a:tcPr marL="91431" marR="91431" marT="45702" marB="45702">
                    <a:lnL w="38100" cap="flat" cmpd="sng" algn="ctr">
                      <a:solidFill>
                        <a:srgbClr val="C00000"/>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solidFill>
                      <a:schemeClr val="bg1"/>
                    </a:solidFill>
                  </a:tcPr>
                </a:tc>
                <a:tc>
                  <a:txBody>
                    <a:bodyPr/>
                    <a:lstStyle/>
                    <a:p>
                      <a:pPr marL="1371600" lvl="2" indent="-457200" eaLnBrk="1" hangingPunct="1">
                        <a:buFont typeface="Wingdings 3" pitchFamily="18" charset="2"/>
                        <a:buChar char=""/>
                      </a:pPr>
                      <a:r>
                        <a:rPr lang="sl-SI" sz="3200" b="1" dirty="0" smtClean="0">
                          <a:solidFill>
                            <a:srgbClr val="C00000"/>
                          </a:solidFill>
                          <a:latin typeface="Arial Narrow" pitchFamily="34" charset="0"/>
                          <a:cs typeface="Consolas" pitchFamily="49" charset="0"/>
                        </a:rPr>
                        <a:t>Pomen v kontekstu </a:t>
                      </a:r>
                      <a:r>
                        <a:rPr lang="sl-SI" sz="3200" b="0" dirty="0" smtClean="0">
                          <a:solidFill>
                            <a:srgbClr val="C00000"/>
                          </a:solidFill>
                          <a:latin typeface="Arial Narrow" pitchFamily="34" charset="0"/>
                          <a:cs typeface="Consolas" pitchFamily="49" charset="0"/>
                        </a:rPr>
                        <a:t>(sistema, </a:t>
                      </a:r>
                      <a:r>
                        <a:rPr lang="sl-SI" sz="3200" b="0" baseline="0" dirty="0" smtClean="0">
                          <a:solidFill>
                            <a:srgbClr val="C00000"/>
                          </a:solidFill>
                          <a:latin typeface="Arial Narrow" pitchFamily="34" charset="0"/>
                          <a:cs typeface="Consolas" pitchFamily="49" charset="0"/>
                        </a:rPr>
                        <a:t>šole</a:t>
                      </a:r>
                      <a:r>
                        <a:rPr lang="sl-SI" sz="3200" b="0" dirty="0" smtClean="0">
                          <a:solidFill>
                            <a:srgbClr val="C00000"/>
                          </a:solidFill>
                          <a:latin typeface="Arial Narrow" pitchFamily="34" charset="0"/>
                          <a:cs typeface="Consolas" pitchFamily="49" charset="0"/>
                        </a:rPr>
                        <a:t> …)</a:t>
                      </a:r>
                    </a:p>
                    <a:p>
                      <a:pPr marL="1371600" lvl="2" indent="-457200" eaLnBrk="1" hangingPunct="1">
                        <a:buFont typeface="Wingdings 3" pitchFamily="18" charset="2"/>
                        <a:buChar char=""/>
                      </a:pPr>
                      <a:r>
                        <a:rPr lang="sl-SI" sz="3200" b="1" dirty="0" smtClean="0">
                          <a:solidFill>
                            <a:srgbClr val="C00000"/>
                          </a:solidFill>
                          <a:latin typeface="Arial Narrow" pitchFamily="34" charset="0"/>
                          <a:cs typeface="Consolas" pitchFamily="49" charset="0"/>
                        </a:rPr>
                        <a:t>Znanke/neznanke</a:t>
                      </a:r>
                      <a:endParaRPr lang="sl-SI" sz="3200" dirty="0" smtClean="0">
                        <a:solidFill>
                          <a:srgbClr val="C00000"/>
                        </a:solidFill>
                        <a:latin typeface="Arial Narrow" pitchFamily="34" charset="0"/>
                        <a:cs typeface="Consolas" pitchFamily="49" charset="0"/>
                      </a:endParaRPr>
                    </a:p>
                  </a:txBody>
                  <a:tcPr marL="91431" marR="91431" marT="45702" marB="45702"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eaLnBrk="1" hangingPunct="1">
                        <a:buFont typeface="Wingdings 3" pitchFamily="18" charset="2"/>
                        <a:buNone/>
                      </a:pPr>
                      <a:r>
                        <a:rPr lang="sl-SI" sz="9600" dirty="0" smtClean="0">
                          <a:solidFill>
                            <a:schemeClr val="accent6"/>
                          </a:solidFill>
                          <a:latin typeface="Arial Narrow" pitchFamily="34" charset="0"/>
                          <a:cs typeface="Consolas" pitchFamily="49" charset="0"/>
                        </a:rPr>
                        <a:t>?</a:t>
                      </a:r>
                    </a:p>
                  </a:txBody>
                  <a:tcPr marL="91431" marR="91431" marT="45702" marB="45702" anchor="ctr">
                    <a:lnL w="38100" cap="flat" cmpd="sng" algn="ctr">
                      <a:no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9228" name="Picture 3" descr="C:\Users\KPavlic\Documents\SLIKE\GRAFIKA\Puzzle\puzzled in head.jpg"/>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1559" y="5091220"/>
            <a:ext cx="1944687" cy="133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grada vsebine 3"/>
          <p:cNvGraphicFramePr>
            <a:graphicFrameLocks noGrp="1"/>
          </p:cNvGraphicFramePr>
          <p:nvPr>
            <p:ph idx="1"/>
            <p:extLst>
              <p:ext uri="{D42A27DB-BD31-4B8C-83A1-F6EECF244321}">
                <p14:modId xmlns:p14="http://schemas.microsoft.com/office/powerpoint/2010/main" val="2805106253"/>
              </p:ext>
            </p:extLst>
          </p:nvPr>
        </p:nvGraphicFramePr>
        <p:xfrm>
          <a:off x="395536" y="1482064"/>
          <a:ext cx="8373616" cy="3315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7072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395536" y="188640"/>
            <a:ext cx="2952328" cy="6480720"/>
          </a:xfrm>
          <a:solidFill>
            <a:schemeClr val="accent6"/>
          </a:solidFill>
        </p:spPr>
        <p:txBody>
          <a:bodyPr/>
          <a:lstStyle/>
          <a:p>
            <a:pPr algn="ctr"/>
            <a:r>
              <a:rPr lang="sl-SI" dirty="0" smtClean="0">
                <a:solidFill>
                  <a:schemeClr val="bg1"/>
                </a:solidFill>
                <a:latin typeface="Arial Rounded MT Bold" pitchFamily="34" charset="0"/>
              </a:rPr>
              <a:t>PISMENOST </a:t>
            </a:r>
            <a:br>
              <a:rPr lang="sl-SI" dirty="0" smtClean="0">
                <a:solidFill>
                  <a:schemeClr val="bg1"/>
                </a:solidFill>
                <a:latin typeface="Arial Rounded MT Bold" pitchFamily="34" charset="0"/>
              </a:rPr>
            </a:br>
            <a:r>
              <a:rPr lang="sl-SI" dirty="0" smtClean="0">
                <a:solidFill>
                  <a:schemeClr val="bg1"/>
                </a:solidFill>
                <a:latin typeface="Arial Rounded MT Bold" pitchFamily="34" charset="0"/>
              </a:rPr>
              <a:t/>
            </a:r>
            <a:br>
              <a:rPr lang="sl-SI" dirty="0" smtClean="0">
                <a:solidFill>
                  <a:schemeClr val="bg1"/>
                </a:solidFill>
                <a:latin typeface="Arial Rounded MT Bold" pitchFamily="34" charset="0"/>
              </a:rPr>
            </a:br>
            <a:r>
              <a:rPr lang="sl-SI" sz="2400" dirty="0" smtClean="0">
                <a:solidFill>
                  <a:schemeClr val="bg1"/>
                </a:solidFill>
                <a:latin typeface="Arial Rounded MT Bold" pitchFamily="34" charset="0"/>
              </a:rPr>
              <a:t>(Nacionalna strategija </a:t>
            </a:r>
            <a:br>
              <a:rPr lang="sl-SI" sz="2400" dirty="0" smtClean="0">
                <a:solidFill>
                  <a:schemeClr val="bg1"/>
                </a:solidFill>
                <a:latin typeface="Arial Rounded MT Bold" pitchFamily="34" charset="0"/>
              </a:rPr>
            </a:br>
            <a:r>
              <a:rPr lang="sl-SI" sz="2400" dirty="0" smtClean="0">
                <a:solidFill>
                  <a:schemeClr val="bg1"/>
                </a:solidFill>
                <a:latin typeface="Arial Rounded MT Bold" pitchFamily="34" charset="0"/>
              </a:rPr>
              <a:t>za razvoj pismenosti, </a:t>
            </a:r>
            <a:br>
              <a:rPr lang="sl-SI" sz="2400" dirty="0" smtClean="0">
                <a:solidFill>
                  <a:schemeClr val="bg1"/>
                </a:solidFill>
                <a:latin typeface="Arial Rounded MT Bold" pitchFamily="34" charset="0"/>
              </a:rPr>
            </a:br>
            <a:r>
              <a:rPr lang="sl-SI" sz="2400" dirty="0" smtClean="0">
                <a:solidFill>
                  <a:schemeClr val="bg1"/>
                </a:solidFill>
                <a:latin typeface="Arial Rounded MT Bold" pitchFamily="34" charset="0"/>
              </a:rPr>
              <a:t>2006)</a:t>
            </a:r>
            <a:endParaRPr lang="sl-SI" sz="2400" dirty="0">
              <a:solidFill>
                <a:schemeClr val="bg1"/>
              </a:solidFill>
              <a:latin typeface="Arial Rounded MT Bold" pitchFamily="34" charset="0"/>
            </a:endParaRPr>
          </a:p>
        </p:txBody>
      </p:sp>
      <p:sp>
        <p:nvSpPr>
          <p:cNvPr id="6" name="Ograda vsebine 5"/>
          <p:cNvSpPr>
            <a:spLocks noGrp="1"/>
          </p:cNvSpPr>
          <p:nvPr>
            <p:ph sz="half" idx="1"/>
          </p:nvPr>
        </p:nvSpPr>
        <p:spPr>
          <a:xfrm>
            <a:off x="3707904" y="188640"/>
            <a:ext cx="5040560" cy="6480720"/>
          </a:xfrm>
          <a:solidFill>
            <a:schemeClr val="bg1">
              <a:lumMod val="95000"/>
            </a:schemeClr>
          </a:solidFill>
          <a:ln w="28575">
            <a:solidFill>
              <a:schemeClr val="bg1"/>
            </a:solidFill>
          </a:ln>
        </p:spPr>
        <p:txBody>
          <a:bodyPr/>
          <a:lstStyle/>
          <a:p>
            <a:pPr marL="0" indent="0">
              <a:spcBef>
                <a:spcPts val="0"/>
              </a:spcBef>
              <a:buNone/>
            </a:pPr>
            <a:r>
              <a:rPr lang="sl-SI" b="1" dirty="0" smtClean="0"/>
              <a:t>Pismenost</a:t>
            </a:r>
            <a:r>
              <a:rPr lang="sl-SI" dirty="0" smtClean="0"/>
              <a:t> </a:t>
            </a:r>
            <a:r>
              <a:rPr lang="sl-SI" dirty="0"/>
              <a:t>je </a:t>
            </a:r>
            <a:endParaRPr lang="sl-SI" dirty="0" smtClean="0"/>
          </a:p>
          <a:p>
            <a:pPr>
              <a:spcBef>
                <a:spcPts val="0"/>
              </a:spcBef>
            </a:pPr>
            <a:r>
              <a:rPr lang="sl-SI" u="sng" dirty="0" smtClean="0"/>
              <a:t>trajno </a:t>
            </a:r>
            <a:r>
              <a:rPr lang="sl-SI" u="sng" dirty="0"/>
              <a:t>razvijajoča se</a:t>
            </a:r>
            <a:r>
              <a:rPr lang="sl-SI" dirty="0"/>
              <a:t> </a:t>
            </a:r>
            <a:r>
              <a:rPr lang="sl-SI" b="1" dirty="0"/>
              <a:t>zmožnost</a:t>
            </a:r>
            <a:r>
              <a:rPr lang="sl-SI" dirty="0"/>
              <a:t> posameznikov, da </a:t>
            </a:r>
            <a:r>
              <a:rPr lang="sl-SI" dirty="0" smtClean="0"/>
              <a:t>uporabljajo </a:t>
            </a:r>
          </a:p>
          <a:p>
            <a:pPr>
              <a:spcBef>
                <a:spcPts val="0"/>
              </a:spcBef>
            </a:pPr>
            <a:r>
              <a:rPr lang="sl-SI" b="1" dirty="0" smtClean="0">
                <a:solidFill>
                  <a:srgbClr val="C00000"/>
                </a:solidFill>
              </a:rPr>
              <a:t>družbeno </a:t>
            </a:r>
            <a:r>
              <a:rPr lang="sl-SI" b="1" dirty="0">
                <a:solidFill>
                  <a:srgbClr val="C00000"/>
                </a:solidFill>
              </a:rPr>
              <a:t>dogovorjene sisteme simbolov</a:t>
            </a:r>
            <a:r>
              <a:rPr lang="sl-SI" dirty="0"/>
              <a:t> za </a:t>
            </a:r>
            <a:endParaRPr lang="sl-SI" dirty="0" smtClean="0"/>
          </a:p>
          <a:p>
            <a:pPr lvl="1">
              <a:spcBef>
                <a:spcPts val="0"/>
              </a:spcBef>
            </a:pPr>
            <a:r>
              <a:rPr lang="sl-SI" sz="2800" b="1" dirty="0" smtClean="0">
                <a:solidFill>
                  <a:schemeClr val="accent6"/>
                </a:solidFill>
              </a:rPr>
              <a:t>sprejemanje</a:t>
            </a:r>
            <a:r>
              <a:rPr lang="sl-SI" sz="2800" dirty="0"/>
              <a:t>, </a:t>
            </a:r>
            <a:endParaRPr lang="sl-SI" sz="2800" dirty="0" smtClean="0"/>
          </a:p>
          <a:p>
            <a:pPr lvl="1">
              <a:spcBef>
                <a:spcPts val="0"/>
              </a:spcBef>
            </a:pPr>
            <a:r>
              <a:rPr lang="sl-SI" sz="2800" b="1" dirty="0" smtClean="0">
                <a:solidFill>
                  <a:schemeClr val="accent6"/>
                </a:solidFill>
              </a:rPr>
              <a:t>razumevanje</a:t>
            </a:r>
            <a:r>
              <a:rPr lang="sl-SI" sz="2800" dirty="0"/>
              <a:t>, </a:t>
            </a:r>
            <a:endParaRPr lang="sl-SI" sz="2800" dirty="0" smtClean="0"/>
          </a:p>
          <a:p>
            <a:pPr lvl="1">
              <a:spcBef>
                <a:spcPts val="0"/>
              </a:spcBef>
            </a:pPr>
            <a:r>
              <a:rPr lang="sl-SI" sz="2800" b="1" dirty="0" smtClean="0">
                <a:solidFill>
                  <a:schemeClr val="accent6"/>
                </a:solidFill>
              </a:rPr>
              <a:t>tvorjenje</a:t>
            </a:r>
            <a:r>
              <a:rPr lang="sl-SI" sz="2800" dirty="0" smtClean="0"/>
              <a:t> </a:t>
            </a:r>
            <a:r>
              <a:rPr lang="sl-SI" sz="2800" dirty="0"/>
              <a:t>in </a:t>
            </a:r>
            <a:endParaRPr lang="sl-SI" sz="2800" dirty="0" smtClean="0"/>
          </a:p>
          <a:p>
            <a:pPr lvl="1">
              <a:spcBef>
                <a:spcPts val="0"/>
              </a:spcBef>
            </a:pPr>
            <a:r>
              <a:rPr lang="sl-SI" sz="2800" b="1" dirty="0" smtClean="0">
                <a:solidFill>
                  <a:schemeClr val="accent6"/>
                </a:solidFill>
              </a:rPr>
              <a:t>uporabo</a:t>
            </a:r>
            <a:r>
              <a:rPr lang="sl-SI" sz="2800" dirty="0" smtClean="0"/>
              <a:t> </a:t>
            </a:r>
          </a:p>
          <a:p>
            <a:pPr>
              <a:spcBef>
                <a:spcPts val="0"/>
              </a:spcBef>
            </a:pPr>
            <a:r>
              <a:rPr lang="sl-SI" b="1" dirty="0" smtClean="0">
                <a:solidFill>
                  <a:srgbClr val="C00000"/>
                </a:solidFill>
              </a:rPr>
              <a:t>besedil</a:t>
            </a:r>
            <a:r>
              <a:rPr lang="sl-SI" dirty="0" smtClean="0"/>
              <a:t> </a:t>
            </a:r>
            <a:r>
              <a:rPr lang="sl-SI" dirty="0"/>
              <a:t>za življenje</a:t>
            </a:r>
          </a:p>
          <a:p>
            <a:pPr lvl="1">
              <a:spcBef>
                <a:spcPts val="0"/>
              </a:spcBef>
            </a:pPr>
            <a:r>
              <a:rPr lang="sl-SI" sz="2800" dirty="0"/>
              <a:t>v družini, </a:t>
            </a:r>
          </a:p>
          <a:p>
            <a:pPr lvl="1">
              <a:spcBef>
                <a:spcPts val="0"/>
              </a:spcBef>
            </a:pPr>
            <a:r>
              <a:rPr lang="sl-SI" sz="2800" dirty="0"/>
              <a:t>šoli, </a:t>
            </a:r>
          </a:p>
          <a:p>
            <a:pPr lvl="1">
              <a:spcBef>
                <a:spcPts val="0"/>
              </a:spcBef>
            </a:pPr>
            <a:r>
              <a:rPr lang="sl-SI" sz="2800" dirty="0"/>
              <a:t>na delovnem mestu in </a:t>
            </a:r>
          </a:p>
          <a:p>
            <a:pPr lvl="1">
              <a:spcBef>
                <a:spcPts val="0"/>
              </a:spcBef>
            </a:pPr>
            <a:r>
              <a:rPr lang="sl-SI" sz="2800" dirty="0"/>
              <a:t>v družbi. </a:t>
            </a:r>
          </a:p>
          <a:p>
            <a:pPr lvl="1">
              <a:spcBef>
                <a:spcPts val="0"/>
              </a:spcBef>
            </a:pPr>
            <a:endParaRPr lang="sl-SI" sz="2800" dirty="0" smtClean="0"/>
          </a:p>
        </p:txBody>
      </p:sp>
    </p:spTree>
    <p:extLst>
      <p:ext uri="{BB962C8B-B14F-4D97-AF65-F5344CB8AC3E}">
        <p14:creationId xmlns:p14="http://schemas.microsoft.com/office/powerpoint/2010/main" val="4159003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descr="http://1.bp.blogspot.com/_J-1geZYCmJk/S_GzYem0-_I/AAAAAAAABAo/Kd2Px6003Ts/s1600/Bloo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6300" y="1772816"/>
            <a:ext cx="4457700" cy="4104456"/>
          </a:xfrm>
          <a:prstGeom prst="rect">
            <a:avLst/>
          </a:prstGeom>
          <a:noFill/>
          <a:extLst>
            <a:ext uri="{909E8E84-426E-40DD-AFC4-6F175D3DCCD1}">
              <a14:hiddenFill xmlns:a14="http://schemas.microsoft.com/office/drawing/2010/main">
                <a:solidFill>
                  <a:srgbClr val="FFFFFF"/>
                </a:solidFill>
              </a14:hiddenFill>
            </a:ext>
          </a:extLst>
        </p:spPr>
      </p:pic>
      <p:sp>
        <p:nvSpPr>
          <p:cNvPr id="6" name="Ograda vsebine 5"/>
          <p:cNvSpPr>
            <a:spLocks noGrp="1"/>
          </p:cNvSpPr>
          <p:nvPr>
            <p:ph idx="1"/>
          </p:nvPr>
        </p:nvSpPr>
        <p:spPr>
          <a:xfrm>
            <a:off x="457200" y="1052736"/>
            <a:ext cx="4906888" cy="5472608"/>
          </a:xfrm>
        </p:spPr>
        <p:txBody>
          <a:bodyPr/>
          <a:lstStyle/>
          <a:p>
            <a:pPr marL="0" indent="0">
              <a:buNone/>
            </a:pPr>
            <a:r>
              <a:rPr lang="sl-SI" sz="2800" dirty="0" smtClean="0"/>
              <a:t>Pismenosti so </a:t>
            </a:r>
          </a:p>
          <a:p>
            <a:r>
              <a:rPr lang="sl-SI" sz="2800" b="1" dirty="0" smtClean="0">
                <a:solidFill>
                  <a:srgbClr val="C00000"/>
                </a:solidFill>
              </a:rPr>
              <a:t>orodja </a:t>
            </a:r>
            <a:r>
              <a:rPr lang="sl-SI" sz="2800" dirty="0" smtClean="0">
                <a:solidFill>
                  <a:srgbClr val="C00000"/>
                </a:solidFill>
              </a:rPr>
              <a:t>za </a:t>
            </a:r>
            <a:r>
              <a:rPr lang="sl-SI" sz="2800" b="1" dirty="0" smtClean="0">
                <a:solidFill>
                  <a:srgbClr val="C00000"/>
                </a:solidFill>
              </a:rPr>
              <a:t>branje sveta</a:t>
            </a:r>
            <a:r>
              <a:rPr lang="sl-SI" sz="2800" dirty="0" smtClean="0"/>
              <a:t>, </a:t>
            </a:r>
          </a:p>
          <a:p>
            <a:r>
              <a:rPr lang="sl-SI" sz="2800" dirty="0" smtClean="0">
                <a:solidFill>
                  <a:srgbClr val="C00000"/>
                </a:solidFill>
              </a:rPr>
              <a:t>sklopi </a:t>
            </a:r>
            <a:r>
              <a:rPr lang="sl-SI" sz="2800" b="1" dirty="0" smtClean="0">
                <a:solidFill>
                  <a:srgbClr val="C00000"/>
                </a:solidFill>
              </a:rPr>
              <a:t>znanja</a:t>
            </a:r>
            <a:r>
              <a:rPr lang="sl-SI" sz="2800" dirty="0" smtClean="0">
                <a:solidFill>
                  <a:srgbClr val="C00000"/>
                </a:solidFill>
              </a:rPr>
              <a:t>, </a:t>
            </a:r>
            <a:r>
              <a:rPr lang="sl-SI" sz="2800" b="1" dirty="0" smtClean="0">
                <a:solidFill>
                  <a:srgbClr val="C00000"/>
                </a:solidFill>
              </a:rPr>
              <a:t>veščin</a:t>
            </a:r>
            <a:r>
              <a:rPr lang="sl-SI" sz="2800" dirty="0" smtClean="0">
                <a:solidFill>
                  <a:srgbClr val="C00000"/>
                </a:solidFill>
              </a:rPr>
              <a:t> in </a:t>
            </a:r>
            <a:r>
              <a:rPr lang="sl-SI" sz="2800" b="1" dirty="0" smtClean="0">
                <a:solidFill>
                  <a:srgbClr val="C00000"/>
                </a:solidFill>
              </a:rPr>
              <a:t>ravnanj,</a:t>
            </a:r>
          </a:p>
          <a:p>
            <a:pPr marL="0" indent="0">
              <a:buNone/>
            </a:pPr>
            <a:r>
              <a:rPr lang="sl-SI" sz="2800" dirty="0" smtClean="0"/>
              <a:t>s pomočjo katerih </a:t>
            </a:r>
          </a:p>
          <a:p>
            <a:r>
              <a:rPr lang="sl-SI" sz="2800" dirty="0" smtClean="0"/>
              <a:t>razumevamo, </a:t>
            </a:r>
          </a:p>
          <a:p>
            <a:r>
              <a:rPr lang="sl-SI" sz="2800" dirty="0" smtClean="0"/>
              <a:t>pojasnjujemo/tolmačimo in </a:t>
            </a:r>
          </a:p>
          <a:p>
            <a:r>
              <a:rPr lang="sl-SI" sz="2800" dirty="0" smtClean="0"/>
              <a:t>uporabljamo </a:t>
            </a:r>
          </a:p>
          <a:p>
            <a:pPr marL="0" indent="0">
              <a:buNone/>
            </a:pPr>
            <a:r>
              <a:rPr lang="sl-SI" sz="2800" b="1" dirty="0"/>
              <a:t>s</a:t>
            </a:r>
            <a:r>
              <a:rPr lang="sl-SI" sz="2800" b="1" dirty="0" smtClean="0"/>
              <a:t>isteme simbolov </a:t>
            </a:r>
            <a:r>
              <a:rPr lang="sl-SI" sz="2800" dirty="0" smtClean="0"/>
              <a:t>v (svoji) </a:t>
            </a:r>
            <a:r>
              <a:rPr lang="sl-SI" sz="2800" b="1" dirty="0" smtClean="0"/>
              <a:t>kulturi. </a:t>
            </a:r>
          </a:p>
          <a:p>
            <a:pPr marL="0" indent="0" algn="r">
              <a:buNone/>
            </a:pPr>
            <a:r>
              <a:rPr lang="sl-SI" sz="2400" dirty="0" err="1" smtClean="0"/>
              <a:t>Kellner</a:t>
            </a:r>
            <a:r>
              <a:rPr lang="sl-SI" sz="2400" dirty="0" smtClean="0"/>
              <a:t> </a:t>
            </a:r>
            <a:r>
              <a:rPr lang="sl-SI" sz="2400" dirty="0"/>
              <a:t>2002; </a:t>
            </a:r>
            <a:r>
              <a:rPr lang="sl-SI" sz="2400" dirty="0" err="1"/>
              <a:t>Street</a:t>
            </a:r>
            <a:r>
              <a:rPr lang="sl-SI" sz="2400" dirty="0"/>
              <a:t> </a:t>
            </a:r>
            <a:r>
              <a:rPr lang="sl-SI" sz="2400" dirty="0" smtClean="0"/>
              <a:t>2003 </a:t>
            </a:r>
            <a:endParaRPr lang="sl-SI" sz="2400" dirty="0"/>
          </a:p>
        </p:txBody>
      </p:sp>
      <p:sp>
        <p:nvSpPr>
          <p:cNvPr id="7" name="Naslov 1"/>
          <p:cNvSpPr>
            <a:spLocks noGrp="1"/>
          </p:cNvSpPr>
          <p:nvPr>
            <p:ph type="title"/>
          </p:nvPr>
        </p:nvSpPr>
        <p:spPr>
          <a:xfrm>
            <a:off x="457200" y="274638"/>
            <a:ext cx="8229600" cy="634082"/>
          </a:xfrm>
          <a:solidFill>
            <a:srgbClr val="C00000"/>
          </a:solidFill>
        </p:spPr>
        <p:txBody>
          <a:bodyPr/>
          <a:lstStyle/>
          <a:p>
            <a:pPr algn="ctr"/>
            <a:r>
              <a:rPr lang="sl-SI" dirty="0"/>
              <a:t> </a:t>
            </a:r>
            <a:r>
              <a:rPr lang="sl-SI" dirty="0" smtClean="0">
                <a:solidFill>
                  <a:schemeClr val="bg1"/>
                </a:solidFill>
                <a:latin typeface="Arial Rounded MT Bold" pitchFamily="34" charset="0"/>
              </a:rPr>
              <a:t>PISMENOSTI  / </a:t>
            </a:r>
            <a:r>
              <a:rPr lang="sl-SI" i="1" dirty="0" smtClean="0">
                <a:solidFill>
                  <a:schemeClr val="bg1"/>
                </a:solidFill>
                <a:latin typeface="Arial Rounded MT Bold" pitchFamily="34" charset="0"/>
              </a:rPr>
              <a:t>LITERACIES</a:t>
            </a:r>
            <a:endParaRPr lang="sl-SI" i="1" dirty="0">
              <a:solidFill>
                <a:schemeClr val="bg1"/>
              </a:solidFill>
              <a:latin typeface="Arial Rounded MT Bold" pitchFamily="34" charset="0"/>
            </a:endParaRPr>
          </a:p>
        </p:txBody>
      </p:sp>
    </p:spTree>
    <p:extLst>
      <p:ext uri="{BB962C8B-B14F-4D97-AF65-F5344CB8AC3E}">
        <p14:creationId xmlns:p14="http://schemas.microsoft.com/office/powerpoint/2010/main" val="1284347576"/>
      </p:ext>
    </p:extLst>
  </p:cSld>
  <p:clrMapOvr>
    <a:masterClrMapping/>
  </p:clrMapOvr>
</p:sld>
</file>

<file path=ppt/theme/theme1.xml><?xml version="1.0" encoding="utf-8"?>
<a:theme xmlns:a="http://schemas.openxmlformats.org/drawingml/2006/main" name="11-10-05_KP-TP_StrokovnaPismenost">
  <a:themeElements>
    <a:clrScheme name="predloga_prosojnice_v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dloga_prosojnice_v15">
      <a:majorFont>
        <a:latin typeface="Arial"/>
        <a:ea typeface=""/>
        <a:cs typeface=""/>
      </a:majorFont>
      <a:minorFont>
        <a:latin typeface="Arial"/>
        <a:ea typeface=""/>
        <a:cs typeface=""/>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dloga_prosojnice_v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dloga_prosojnice_v1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dloga_prosojnice_v1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dloga_prosojnice_v1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dloga_prosojnice_v1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dloga_prosojnice_v1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dloga_prosojnice_v1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dloga_prosojnice_v1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dloga_prosojnice_v1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dloga_prosojnice_v1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dloga_prosojnice_v1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dloga_prosojnice_v1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11-10-05_KP-TP_StrokovnaPismenost</Template>
  <TotalTime>124</TotalTime>
  <Words>1333</Words>
  <Application>Microsoft Office PowerPoint</Application>
  <PresentationFormat>Diaprojekcija na zaslonu (4:3)</PresentationFormat>
  <Paragraphs>237</Paragraphs>
  <Slides>24</Slides>
  <Notes>0</Notes>
  <HiddenSlides>0</HiddenSlides>
  <MMClips>0</MMClips>
  <ScaleCrop>false</ScaleCrop>
  <HeadingPairs>
    <vt:vector size="4" baseType="variant">
      <vt:variant>
        <vt:lpstr>Tema</vt:lpstr>
      </vt:variant>
      <vt:variant>
        <vt:i4>1</vt:i4>
      </vt:variant>
      <vt:variant>
        <vt:lpstr>Naslovi diapozitivov</vt:lpstr>
      </vt:variant>
      <vt:variant>
        <vt:i4>24</vt:i4>
      </vt:variant>
    </vt:vector>
  </HeadingPairs>
  <TitlesOfParts>
    <vt:vector size="25" baseType="lpstr">
      <vt:lpstr>11-10-05_KP-TP_StrokovnaPismenost</vt:lpstr>
      <vt:lpstr> Projekt POSODOBITEV KURIKULARNEGA PROCESA  NA OSNOVNIH ŠOLAH IN GIMNAZIJAH </vt:lpstr>
      <vt:lpstr>JEZIK IN VEDE/DISCIPLINE/PREDMETI</vt:lpstr>
      <vt:lpstr>VSAK UČITELJ JE UČITELJ JEZIKA! </vt:lpstr>
      <vt:lpstr>MATERINŠČINA IN  UČENJE TUJEGA JEZIKA</vt:lpstr>
      <vt:lpstr>PowerPointova predstavitev</vt:lpstr>
      <vt:lpstr>JEZIKOVNE POVEZAVE …</vt:lpstr>
      <vt:lpstr>PowerPointova predstavitev</vt:lpstr>
      <vt:lpstr>PISMENOST   (Nacionalna strategija  za razvoj pismenosti,  2006)</vt:lpstr>
      <vt:lpstr> PISMENOSTI  / LITERACIES</vt:lpstr>
      <vt:lpstr>SPORAZUMEVANJE (v J1 in TJ)  kot kroskurikularna kompetenca (~i cilj)</vt:lpstr>
      <vt:lpstr>JEZIK IN VEDE/DISCIPLINE/PREDMETI</vt:lpstr>
      <vt:lpstr>STROKOVNA PISMENOST - -  STROKOVNI JEZIK</vt:lpstr>
      <vt:lpstr>UČNA PISMENOST (ACADEMIC LITERACY)</vt:lpstr>
      <vt:lpstr>STROKOVNA PISMENOST (DISCIPLINE /SUBJECT LITERACY)</vt:lpstr>
      <vt:lpstr>STROKOVNA PISMENOST  kot kroskurikularna kompetenca (~i cilj)</vt:lpstr>
      <vt:lpstr> Učna / Strokovna pismenost v/pri TJ:  Nekaj učnih strategij </vt:lpstr>
      <vt:lpstr>Učenje besedišča strokovnega jezika</vt:lpstr>
      <vt:lpstr>  Frayerjev model: Kaj je?   </vt:lpstr>
      <vt:lpstr> The Frayer Model: How to use it </vt:lpstr>
      <vt:lpstr> Frayer Model Examples  </vt:lpstr>
      <vt:lpstr> Frayer Model Examples  </vt:lpstr>
      <vt:lpstr> Frayer Model Examples  </vt:lpstr>
      <vt:lpstr> Frayer Model Examples  </vt:lpstr>
      <vt:lpstr> Frayer Model Examples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POSODOBITEV KURIKULARNEGA PROCESA  NA OSNOVNIH ŠOLAH IN GIMNAZIJAH</dc:title>
  <dc:creator>KPavlic</dc:creator>
  <cp:lastModifiedBy>KPavlic</cp:lastModifiedBy>
  <cp:revision>19</cp:revision>
  <cp:lastPrinted>2011-03-17T06:51:11Z</cp:lastPrinted>
  <dcterms:created xsi:type="dcterms:W3CDTF">2011-10-12T04:29:50Z</dcterms:created>
  <dcterms:modified xsi:type="dcterms:W3CDTF">2011-10-17T10:10:31Z</dcterms:modified>
</cp:coreProperties>
</file>